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5"/>
  </p:notesMasterIdLst>
  <p:handoutMasterIdLst>
    <p:handoutMasterId r:id="rId16"/>
  </p:handoutMasterIdLst>
  <p:sldIdLst>
    <p:sldId id="259" r:id="rId2"/>
    <p:sldId id="256" r:id="rId3"/>
    <p:sldId id="257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797675" cy="987425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66"/>
    <a:srgbClr val="CC66FF"/>
    <a:srgbClr val="00CC66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84" autoAdjust="0"/>
  </p:normalViewPr>
  <p:slideViewPr>
    <p:cSldViewPr>
      <p:cViewPr varScale="1">
        <p:scale>
          <a:sx n="75" d="100"/>
          <a:sy n="75" d="100"/>
        </p:scale>
        <p:origin x="-124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748" y="-84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1FE977-126C-4FF3-BD47-F3960B665993}" type="doc">
      <dgm:prSet loTypeId="urn:microsoft.com/office/officeart/2005/8/layout/balance1" loCatId="relationship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th-TH"/>
        </a:p>
      </dgm:t>
    </dgm:pt>
    <dgm:pt modelId="{4E68D50A-044A-46BA-B617-EEDC912E6A28}">
      <dgm:prSet phldrT="[Text]" custT="1"/>
      <dgm:spPr/>
      <dgm:t>
        <a:bodyPr/>
        <a:lstStyle/>
        <a:p>
          <a:r>
            <a:rPr lang="th-TH" sz="4400" b="1" dirty="0" smtClean="0"/>
            <a:t>๘ ประการบริการลูกค้าไม่ได้ผล</a:t>
          </a:r>
          <a:endParaRPr lang="th-TH" sz="4400" b="1" dirty="0"/>
        </a:p>
      </dgm:t>
    </dgm:pt>
    <dgm:pt modelId="{C1337E86-576D-4684-A439-4DD410572669}" type="parTrans" cxnId="{880F4D16-94F8-4C05-AD5D-30C933E166C1}">
      <dgm:prSet/>
      <dgm:spPr/>
      <dgm:t>
        <a:bodyPr/>
        <a:lstStyle/>
        <a:p>
          <a:endParaRPr lang="th-TH"/>
        </a:p>
      </dgm:t>
    </dgm:pt>
    <dgm:pt modelId="{E5FA2069-30C2-4631-A501-1AEE6B3C514A}" type="sibTrans" cxnId="{880F4D16-94F8-4C05-AD5D-30C933E166C1}">
      <dgm:prSet/>
      <dgm:spPr/>
      <dgm:t>
        <a:bodyPr/>
        <a:lstStyle/>
        <a:p>
          <a:endParaRPr lang="th-TH"/>
        </a:p>
      </dgm:t>
    </dgm:pt>
    <dgm:pt modelId="{80F48419-49EE-4357-AD39-5C8B2F010151}">
      <dgm:prSet phldrT="[Text]" custT="1"/>
      <dgm:spPr>
        <a:solidFill>
          <a:srgbClr val="FF0000"/>
        </a:solidFill>
      </dgm:spPr>
      <dgm:t>
        <a:bodyPr/>
        <a:lstStyle/>
        <a:p>
          <a:r>
            <a:rPr lang="th-TH" sz="2000" b="1" dirty="0" smtClean="0"/>
            <a:t>สื่อสารระบบคอมพิวเตอร์ไม่พอหรือไม่มี</a:t>
          </a:r>
          <a:endParaRPr lang="th-TH" sz="2000" b="1" dirty="0"/>
        </a:p>
      </dgm:t>
    </dgm:pt>
    <dgm:pt modelId="{7D506C6F-9E8F-4742-8D15-795C77547DFF}" type="parTrans" cxnId="{D6FD10B1-9AFB-4627-8D33-1A474EEE3AA7}">
      <dgm:prSet/>
      <dgm:spPr/>
      <dgm:t>
        <a:bodyPr/>
        <a:lstStyle/>
        <a:p>
          <a:endParaRPr lang="th-TH"/>
        </a:p>
      </dgm:t>
    </dgm:pt>
    <dgm:pt modelId="{95C87E17-D67C-4A0B-A8D0-F64FFCD707A9}" type="sibTrans" cxnId="{D6FD10B1-9AFB-4627-8D33-1A474EEE3AA7}">
      <dgm:prSet/>
      <dgm:spPr/>
      <dgm:t>
        <a:bodyPr/>
        <a:lstStyle/>
        <a:p>
          <a:endParaRPr lang="th-TH"/>
        </a:p>
      </dgm:t>
    </dgm:pt>
    <dgm:pt modelId="{1D81BB30-3233-4235-B21F-2D4D9571DFED}">
      <dgm:prSet phldrT="[Text]" custT="1"/>
      <dgm:spPr>
        <a:solidFill>
          <a:srgbClr val="00B0F0"/>
        </a:solidFill>
      </dgm:spPr>
      <dgm:t>
        <a:bodyPr/>
        <a:lstStyle/>
        <a:p>
          <a:r>
            <a:rPr lang="th-TH" sz="2000" b="1" dirty="0" smtClean="0"/>
            <a:t>พนักงานไม่พอ</a:t>
          </a:r>
          <a:endParaRPr lang="th-TH" sz="2000" b="1" dirty="0"/>
        </a:p>
      </dgm:t>
    </dgm:pt>
    <dgm:pt modelId="{0D058007-7463-40ED-96E4-36619ACCBDFD}" type="parTrans" cxnId="{E909EBA1-75F0-47E8-B69B-52DFDA20028C}">
      <dgm:prSet/>
      <dgm:spPr/>
      <dgm:t>
        <a:bodyPr/>
        <a:lstStyle/>
        <a:p>
          <a:endParaRPr lang="th-TH"/>
        </a:p>
      </dgm:t>
    </dgm:pt>
    <dgm:pt modelId="{754D0A2F-6D75-4278-8BB0-5956A9D06EB5}" type="sibTrans" cxnId="{E909EBA1-75F0-47E8-B69B-52DFDA20028C}">
      <dgm:prSet/>
      <dgm:spPr/>
      <dgm:t>
        <a:bodyPr/>
        <a:lstStyle/>
        <a:p>
          <a:endParaRPr lang="th-TH"/>
        </a:p>
      </dgm:t>
    </dgm:pt>
    <dgm:pt modelId="{D150F488-8FE5-4FA1-9B1E-58B20BAC1A40}">
      <dgm:prSet phldrT="[Text]" custT="1"/>
      <dgm:spPr>
        <a:solidFill>
          <a:srgbClr val="92D050"/>
        </a:solidFill>
      </dgm:spPr>
      <dgm:t>
        <a:bodyPr/>
        <a:lstStyle/>
        <a:p>
          <a:r>
            <a:rPr lang="th-TH" sz="2000" b="1" dirty="0" smtClean="0"/>
            <a:t>พนักงานไม่ได้ผลตอบแทนที่เพียงพอ</a:t>
          </a:r>
          <a:endParaRPr lang="th-TH" sz="2000" b="1" dirty="0"/>
        </a:p>
      </dgm:t>
    </dgm:pt>
    <dgm:pt modelId="{A623CA56-27F2-42EF-9924-2CB2512EDC84}" type="parTrans" cxnId="{E1B94378-DB44-4323-A38E-81E930ED1537}">
      <dgm:prSet/>
      <dgm:spPr/>
      <dgm:t>
        <a:bodyPr/>
        <a:lstStyle/>
        <a:p>
          <a:endParaRPr lang="th-TH"/>
        </a:p>
      </dgm:t>
    </dgm:pt>
    <dgm:pt modelId="{3C30952E-D35E-4846-BE81-F5D6B7DC34D2}" type="sibTrans" cxnId="{E1B94378-DB44-4323-A38E-81E930ED1537}">
      <dgm:prSet/>
      <dgm:spPr/>
      <dgm:t>
        <a:bodyPr/>
        <a:lstStyle/>
        <a:p>
          <a:endParaRPr lang="th-TH"/>
        </a:p>
      </dgm:t>
    </dgm:pt>
    <dgm:pt modelId="{63BD0406-1C14-4356-9CF7-268B14A36518}">
      <dgm:prSet phldrT="[Text]" custT="1"/>
      <dgm:spPr>
        <a:solidFill>
          <a:srgbClr val="7030A0"/>
        </a:solidFill>
      </dgm:spPr>
      <dgm:t>
        <a:bodyPr/>
        <a:lstStyle/>
        <a:p>
          <a:r>
            <a:rPr lang="th-TH" sz="2000" b="1" dirty="0" smtClean="0"/>
            <a:t>สื่อสารระหว่างแผนกไม่ดี</a:t>
          </a:r>
          <a:endParaRPr lang="th-TH" sz="2000" b="1" dirty="0"/>
        </a:p>
      </dgm:t>
    </dgm:pt>
    <dgm:pt modelId="{8E5A2856-7568-4490-9F81-E54072208996}" type="parTrans" cxnId="{D2D5DF1D-AE8C-4CEA-AE30-7723865C6E24}">
      <dgm:prSet/>
      <dgm:spPr/>
      <dgm:t>
        <a:bodyPr/>
        <a:lstStyle/>
        <a:p>
          <a:endParaRPr lang="th-TH"/>
        </a:p>
      </dgm:t>
    </dgm:pt>
    <dgm:pt modelId="{1F72C87B-7027-4772-B0C5-D6634BDF0964}" type="sibTrans" cxnId="{D2D5DF1D-AE8C-4CEA-AE30-7723865C6E24}">
      <dgm:prSet/>
      <dgm:spPr/>
      <dgm:t>
        <a:bodyPr/>
        <a:lstStyle/>
        <a:p>
          <a:endParaRPr lang="th-TH"/>
        </a:p>
      </dgm:t>
    </dgm:pt>
    <dgm:pt modelId="{11DB03D7-2848-4D2E-8BED-22DC45962898}">
      <dgm:prSet phldrT="[Text]"/>
      <dgm:spPr/>
      <dgm:t>
        <a:bodyPr/>
        <a:lstStyle/>
        <a:p>
          <a:r>
            <a:rPr lang="th-TH" b="1" dirty="0" smtClean="0"/>
            <a:t>ปัจจัยที่ส่งผลให้การบริการไม่สัมฤทธิ์ผล</a:t>
          </a:r>
          <a:endParaRPr lang="th-TH" b="1" dirty="0"/>
        </a:p>
      </dgm:t>
    </dgm:pt>
    <dgm:pt modelId="{1392A0E6-1023-4493-A366-2AF8E2AA803A}" type="parTrans" cxnId="{19F534E7-1F04-42C3-A375-9CFFB54EF878}">
      <dgm:prSet/>
      <dgm:spPr/>
      <dgm:t>
        <a:bodyPr/>
        <a:lstStyle/>
        <a:p>
          <a:endParaRPr lang="th-TH"/>
        </a:p>
      </dgm:t>
    </dgm:pt>
    <dgm:pt modelId="{8BA4B82B-3580-4A13-8150-52BC935C0DCE}" type="sibTrans" cxnId="{19F534E7-1F04-42C3-A375-9CFFB54EF878}">
      <dgm:prSet/>
      <dgm:spPr/>
      <dgm:t>
        <a:bodyPr/>
        <a:lstStyle/>
        <a:p>
          <a:endParaRPr lang="th-TH"/>
        </a:p>
      </dgm:t>
    </dgm:pt>
    <dgm:pt modelId="{3997B08F-016A-4FFA-B1D9-452BE420D31C}" type="pres">
      <dgm:prSet presAssocID="{341FE977-126C-4FF3-BD47-F3960B665993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F1A3BC18-0D39-412B-BE7B-8C4A235D63E0}" type="pres">
      <dgm:prSet presAssocID="{341FE977-126C-4FF3-BD47-F3960B665993}" presName="dummyMaxCanvas" presStyleCnt="0"/>
      <dgm:spPr/>
    </dgm:pt>
    <dgm:pt modelId="{5EF2EDD7-872F-4BFD-A6DA-4EC5EA9F7DF3}" type="pres">
      <dgm:prSet presAssocID="{341FE977-126C-4FF3-BD47-F3960B665993}" presName="parentComposite" presStyleCnt="0"/>
      <dgm:spPr/>
    </dgm:pt>
    <dgm:pt modelId="{AA1E8208-45E4-4398-83AD-B2FC56FB7CB2}" type="pres">
      <dgm:prSet presAssocID="{341FE977-126C-4FF3-BD47-F3960B665993}" presName="parent1" presStyleLbl="alignAccFollowNode1" presStyleIdx="0" presStyleCnt="4" custScaleX="192439" custLinFactNeighborX="53488" custLinFactNeighborY="-5799">
        <dgm:presLayoutVars>
          <dgm:chMax val="4"/>
        </dgm:presLayoutVars>
      </dgm:prSet>
      <dgm:spPr/>
      <dgm:t>
        <a:bodyPr/>
        <a:lstStyle/>
        <a:p>
          <a:endParaRPr lang="th-TH"/>
        </a:p>
      </dgm:t>
    </dgm:pt>
    <dgm:pt modelId="{68BBCC82-3B1C-4288-AD53-3E15ABF2FDF6}" type="pres">
      <dgm:prSet presAssocID="{341FE977-126C-4FF3-BD47-F3960B665993}" presName="parent2" presStyleLbl="alignAccFollowNode1" presStyleIdx="1" presStyleCnt="4" custAng="0" custLinFactY="100000" custLinFactNeighborX="-12802" custLinFactNeighborY="175281">
        <dgm:presLayoutVars>
          <dgm:chMax val="4"/>
        </dgm:presLayoutVars>
      </dgm:prSet>
      <dgm:spPr/>
      <dgm:t>
        <a:bodyPr/>
        <a:lstStyle/>
        <a:p>
          <a:endParaRPr lang="th-TH"/>
        </a:p>
      </dgm:t>
    </dgm:pt>
    <dgm:pt modelId="{5269FFBB-FF41-4D74-81CB-C035F7B2ECF8}" type="pres">
      <dgm:prSet presAssocID="{341FE977-126C-4FF3-BD47-F3960B665993}" presName="childrenComposite" presStyleCnt="0"/>
      <dgm:spPr/>
    </dgm:pt>
    <dgm:pt modelId="{BE20A8F9-1838-4EAF-9EB6-0A47F8B1DBCE}" type="pres">
      <dgm:prSet presAssocID="{341FE977-126C-4FF3-BD47-F3960B665993}" presName="dummyMaxCanvas_ChildArea" presStyleCnt="0"/>
      <dgm:spPr/>
    </dgm:pt>
    <dgm:pt modelId="{58B3B89D-1C5B-44F0-A9FC-B9D105C7F57D}" type="pres">
      <dgm:prSet presAssocID="{341FE977-126C-4FF3-BD47-F3960B665993}" presName="fulcrum" presStyleLbl="alignAccFollowNode1" presStyleIdx="2" presStyleCnt="4"/>
      <dgm:spPr/>
    </dgm:pt>
    <dgm:pt modelId="{999E4843-B5BC-45D7-A330-779C9F29B6B4}" type="pres">
      <dgm:prSet presAssocID="{341FE977-126C-4FF3-BD47-F3960B665993}" presName="balance_40" presStyleLbl="alignAccFollowNode1" presStyleIdx="3" presStyleCnt="4">
        <dgm:presLayoutVars>
          <dgm:bulletEnabled val="1"/>
        </dgm:presLayoutVars>
      </dgm:prSet>
      <dgm:spPr/>
    </dgm:pt>
    <dgm:pt modelId="{6AAD8B9C-67B4-430E-965F-832EC54F9B3F}" type="pres">
      <dgm:prSet presAssocID="{341FE977-126C-4FF3-BD47-F3960B665993}" presName="left_40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882E9CB-A036-4597-B121-4004E55D9B28}" type="pres">
      <dgm:prSet presAssocID="{341FE977-126C-4FF3-BD47-F3960B665993}" presName="left_40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7993B0D-C713-4B6F-BABB-A50C04F8FBBF}" type="pres">
      <dgm:prSet presAssocID="{341FE977-126C-4FF3-BD47-F3960B665993}" presName="left_40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E8DFA92-3B33-4B75-8BE6-BDE663F26D53}" type="pres">
      <dgm:prSet presAssocID="{341FE977-126C-4FF3-BD47-F3960B665993}" presName="left_40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880F4D16-94F8-4C05-AD5D-30C933E166C1}" srcId="{341FE977-126C-4FF3-BD47-F3960B665993}" destId="{4E68D50A-044A-46BA-B617-EEDC912E6A28}" srcOrd="0" destOrd="0" parTransId="{C1337E86-576D-4684-A439-4DD410572669}" sibTransId="{E5FA2069-30C2-4631-A501-1AEE6B3C514A}"/>
    <dgm:cxn modelId="{E1B94378-DB44-4323-A38E-81E930ED1537}" srcId="{4E68D50A-044A-46BA-B617-EEDC912E6A28}" destId="{D150F488-8FE5-4FA1-9B1E-58B20BAC1A40}" srcOrd="2" destOrd="0" parTransId="{A623CA56-27F2-42EF-9924-2CB2512EDC84}" sibTransId="{3C30952E-D35E-4846-BE81-F5D6B7DC34D2}"/>
    <dgm:cxn modelId="{D2D5DF1D-AE8C-4CEA-AE30-7723865C6E24}" srcId="{4E68D50A-044A-46BA-B617-EEDC912E6A28}" destId="{63BD0406-1C14-4356-9CF7-268B14A36518}" srcOrd="3" destOrd="0" parTransId="{8E5A2856-7568-4490-9F81-E54072208996}" sibTransId="{1F72C87B-7027-4772-B0C5-D6634BDF0964}"/>
    <dgm:cxn modelId="{B5F68934-4EF7-4FEF-AB99-EE1075C86B0B}" type="presOf" srcId="{80F48419-49EE-4357-AD39-5C8B2F010151}" destId="{6AAD8B9C-67B4-430E-965F-832EC54F9B3F}" srcOrd="0" destOrd="0" presId="urn:microsoft.com/office/officeart/2005/8/layout/balance1"/>
    <dgm:cxn modelId="{D6FD10B1-9AFB-4627-8D33-1A474EEE3AA7}" srcId="{4E68D50A-044A-46BA-B617-EEDC912E6A28}" destId="{80F48419-49EE-4357-AD39-5C8B2F010151}" srcOrd="0" destOrd="0" parTransId="{7D506C6F-9E8F-4742-8D15-795C77547DFF}" sibTransId="{95C87E17-D67C-4A0B-A8D0-F64FFCD707A9}"/>
    <dgm:cxn modelId="{19F534E7-1F04-42C3-A375-9CFFB54EF878}" srcId="{341FE977-126C-4FF3-BD47-F3960B665993}" destId="{11DB03D7-2848-4D2E-8BED-22DC45962898}" srcOrd="1" destOrd="0" parTransId="{1392A0E6-1023-4493-A366-2AF8E2AA803A}" sibTransId="{8BA4B82B-3580-4A13-8150-52BC935C0DCE}"/>
    <dgm:cxn modelId="{D851D51F-3400-420D-9202-2E6721A0E835}" type="presOf" srcId="{4E68D50A-044A-46BA-B617-EEDC912E6A28}" destId="{AA1E8208-45E4-4398-83AD-B2FC56FB7CB2}" srcOrd="0" destOrd="0" presId="urn:microsoft.com/office/officeart/2005/8/layout/balance1"/>
    <dgm:cxn modelId="{E909EBA1-75F0-47E8-B69B-52DFDA20028C}" srcId="{4E68D50A-044A-46BA-B617-EEDC912E6A28}" destId="{1D81BB30-3233-4235-B21F-2D4D9571DFED}" srcOrd="1" destOrd="0" parTransId="{0D058007-7463-40ED-96E4-36619ACCBDFD}" sibTransId="{754D0A2F-6D75-4278-8BB0-5956A9D06EB5}"/>
    <dgm:cxn modelId="{9B9EF457-0596-41BD-B3CB-C7D466189CB7}" type="presOf" srcId="{11DB03D7-2848-4D2E-8BED-22DC45962898}" destId="{68BBCC82-3B1C-4288-AD53-3E15ABF2FDF6}" srcOrd="0" destOrd="0" presId="urn:microsoft.com/office/officeart/2005/8/layout/balance1"/>
    <dgm:cxn modelId="{081A8D33-F18C-4043-BA34-BC86F6C3B966}" type="presOf" srcId="{D150F488-8FE5-4FA1-9B1E-58B20BAC1A40}" destId="{D7993B0D-C713-4B6F-BABB-A50C04F8FBBF}" srcOrd="0" destOrd="0" presId="urn:microsoft.com/office/officeart/2005/8/layout/balance1"/>
    <dgm:cxn modelId="{129EA1A2-A5A4-4EB9-BA7D-E5CED29915F4}" type="presOf" srcId="{63BD0406-1C14-4356-9CF7-268B14A36518}" destId="{BE8DFA92-3B33-4B75-8BE6-BDE663F26D53}" srcOrd="0" destOrd="0" presId="urn:microsoft.com/office/officeart/2005/8/layout/balance1"/>
    <dgm:cxn modelId="{055CF20C-0FAF-45B5-8BA2-7169368D3311}" type="presOf" srcId="{341FE977-126C-4FF3-BD47-F3960B665993}" destId="{3997B08F-016A-4FFA-B1D9-452BE420D31C}" srcOrd="0" destOrd="0" presId="urn:microsoft.com/office/officeart/2005/8/layout/balance1"/>
    <dgm:cxn modelId="{2325DB81-4E23-474D-B089-93CCA7E0200E}" type="presOf" srcId="{1D81BB30-3233-4235-B21F-2D4D9571DFED}" destId="{6882E9CB-A036-4597-B121-4004E55D9B28}" srcOrd="0" destOrd="0" presId="urn:microsoft.com/office/officeart/2005/8/layout/balance1"/>
    <dgm:cxn modelId="{0AA0F4F2-E68D-4F7C-87E7-DC05238E5DAF}" type="presParOf" srcId="{3997B08F-016A-4FFA-B1D9-452BE420D31C}" destId="{F1A3BC18-0D39-412B-BE7B-8C4A235D63E0}" srcOrd="0" destOrd="0" presId="urn:microsoft.com/office/officeart/2005/8/layout/balance1"/>
    <dgm:cxn modelId="{2D85AC96-BAEF-4FE1-8EA5-E40C4421CA00}" type="presParOf" srcId="{3997B08F-016A-4FFA-B1D9-452BE420D31C}" destId="{5EF2EDD7-872F-4BFD-A6DA-4EC5EA9F7DF3}" srcOrd="1" destOrd="0" presId="urn:microsoft.com/office/officeart/2005/8/layout/balance1"/>
    <dgm:cxn modelId="{B73F1512-B8C3-4746-888D-591AE779D48C}" type="presParOf" srcId="{5EF2EDD7-872F-4BFD-A6DA-4EC5EA9F7DF3}" destId="{AA1E8208-45E4-4398-83AD-B2FC56FB7CB2}" srcOrd="0" destOrd="0" presId="urn:microsoft.com/office/officeart/2005/8/layout/balance1"/>
    <dgm:cxn modelId="{4B8A1948-828F-4A8A-B0CE-8D14B1DB50C1}" type="presParOf" srcId="{5EF2EDD7-872F-4BFD-A6DA-4EC5EA9F7DF3}" destId="{68BBCC82-3B1C-4288-AD53-3E15ABF2FDF6}" srcOrd="1" destOrd="0" presId="urn:microsoft.com/office/officeart/2005/8/layout/balance1"/>
    <dgm:cxn modelId="{346B4991-294A-4055-851C-80AAFB05AF9B}" type="presParOf" srcId="{3997B08F-016A-4FFA-B1D9-452BE420D31C}" destId="{5269FFBB-FF41-4D74-81CB-C035F7B2ECF8}" srcOrd="2" destOrd="0" presId="urn:microsoft.com/office/officeart/2005/8/layout/balance1"/>
    <dgm:cxn modelId="{4CFBA49D-F4F6-4B49-BCC5-CA06AA3BB30B}" type="presParOf" srcId="{5269FFBB-FF41-4D74-81CB-C035F7B2ECF8}" destId="{BE20A8F9-1838-4EAF-9EB6-0A47F8B1DBCE}" srcOrd="0" destOrd="0" presId="urn:microsoft.com/office/officeart/2005/8/layout/balance1"/>
    <dgm:cxn modelId="{3CA108EA-A96B-4F95-8A99-F42D6A8F3858}" type="presParOf" srcId="{5269FFBB-FF41-4D74-81CB-C035F7B2ECF8}" destId="{58B3B89D-1C5B-44F0-A9FC-B9D105C7F57D}" srcOrd="1" destOrd="0" presId="urn:microsoft.com/office/officeart/2005/8/layout/balance1"/>
    <dgm:cxn modelId="{0EDA253A-1F9D-4EAB-A6FA-6FF96BB20236}" type="presParOf" srcId="{5269FFBB-FF41-4D74-81CB-C035F7B2ECF8}" destId="{999E4843-B5BC-45D7-A330-779C9F29B6B4}" srcOrd="2" destOrd="0" presId="urn:microsoft.com/office/officeart/2005/8/layout/balance1"/>
    <dgm:cxn modelId="{799307E2-DCF8-41BF-B49F-59BD55AC73B1}" type="presParOf" srcId="{5269FFBB-FF41-4D74-81CB-C035F7B2ECF8}" destId="{6AAD8B9C-67B4-430E-965F-832EC54F9B3F}" srcOrd="3" destOrd="0" presId="urn:microsoft.com/office/officeart/2005/8/layout/balance1"/>
    <dgm:cxn modelId="{E5F5ACC3-3CCC-4530-BA76-84155BE40819}" type="presParOf" srcId="{5269FFBB-FF41-4D74-81CB-C035F7B2ECF8}" destId="{6882E9CB-A036-4597-B121-4004E55D9B28}" srcOrd="4" destOrd="0" presId="urn:microsoft.com/office/officeart/2005/8/layout/balance1"/>
    <dgm:cxn modelId="{34623637-BEFC-4138-866C-76FF0A91E60E}" type="presParOf" srcId="{5269FFBB-FF41-4D74-81CB-C035F7B2ECF8}" destId="{D7993B0D-C713-4B6F-BABB-A50C04F8FBBF}" srcOrd="5" destOrd="0" presId="urn:microsoft.com/office/officeart/2005/8/layout/balance1"/>
    <dgm:cxn modelId="{57DEE157-FA2B-45FE-8F08-11440150C31B}" type="presParOf" srcId="{5269FFBB-FF41-4D74-81CB-C035F7B2ECF8}" destId="{BE8DFA92-3B33-4B75-8BE6-BDE663F26D53}" srcOrd="6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1FE977-126C-4FF3-BD47-F3960B665993}" type="doc">
      <dgm:prSet loTypeId="urn:microsoft.com/office/officeart/2005/8/layout/balance1" loCatId="relationship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th-TH"/>
        </a:p>
      </dgm:t>
    </dgm:pt>
    <dgm:pt modelId="{4E68D50A-044A-46BA-B617-EEDC912E6A28}">
      <dgm:prSet phldrT="[Text]" custT="1"/>
      <dgm:spPr/>
      <dgm:t>
        <a:bodyPr/>
        <a:lstStyle/>
        <a:p>
          <a:r>
            <a:rPr lang="th-TH" sz="4400" b="1" dirty="0" smtClean="0"/>
            <a:t>๘ ประการบริการลูกค้าไม่ได้ผล (ต่อ)</a:t>
          </a:r>
          <a:endParaRPr lang="th-TH" sz="4400" b="1" dirty="0"/>
        </a:p>
      </dgm:t>
    </dgm:pt>
    <dgm:pt modelId="{C1337E86-576D-4684-A439-4DD410572669}" type="parTrans" cxnId="{880F4D16-94F8-4C05-AD5D-30C933E166C1}">
      <dgm:prSet/>
      <dgm:spPr/>
      <dgm:t>
        <a:bodyPr/>
        <a:lstStyle/>
        <a:p>
          <a:endParaRPr lang="th-TH"/>
        </a:p>
      </dgm:t>
    </dgm:pt>
    <dgm:pt modelId="{E5FA2069-30C2-4631-A501-1AEE6B3C514A}" type="sibTrans" cxnId="{880F4D16-94F8-4C05-AD5D-30C933E166C1}">
      <dgm:prSet/>
      <dgm:spPr/>
      <dgm:t>
        <a:bodyPr/>
        <a:lstStyle/>
        <a:p>
          <a:endParaRPr lang="th-TH"/>
        </a:p>
      </dgm:t>
    </dgm:pt>
    <dgm:pt modelId="{80F48419-49EE-4357-AD39-5C8B2F010151}">
      <dgm:prSet phldrT="[Text]" custT="1"/>
      <dgm:spPr>
        <a:solidFill>
          <a:srgbClr val="0070C0"/>
        </a:solidFill>
      </dgm:spPr>
      <dgm:t>
        <a:bodyPr/>
        <a:lstStyle/>
        <a:p>
          <a:r>
            <a:rPr lang="th-TH" sz="2000" b="1" dirty="0" smtClean="0"/>
            <a:t>นโยบายหรือกระบวนการองค์กรไม่ดี</a:t>
          </a:r>
          <a:endParaRPr lang="th-TH" sz="2000" b="1" dirty="0"/>
        </a:p>
      </dgm:t>
    </dgm:pt>
    <dgm:pt modelId="{7D506C6F-9E8F-4742-8D15-795C77547DFF}" type="parTrans" cxnId="{D6FD10B1-9AFB-4627-8D33-1A474EEE3AA7}">
      <dgm:prSet/>
      <dgm:spPr/>
      <dgm:t>
        <a:bodyPr/>
        <a:lstStyle/>
        <a:p>
          <a:endParaRPr lang="th-TH"/>
        </a:p>
      </dgm:t>
    </dgm:pt>
    <dgm:pt modelId="{95C87E17-D67C-4A0B-A8D0-F64FFCD707A9}" type="sibTrans" cxnId="{D6FD10B1-9AFB-4627-8D33-1A474EEE3AA7}">
      <dgm:prSet/>
      <dgm:spPr/>
      <dgm:t>
        <a:bodyPr/>
        <a:lstStyle/>
        <a:p>
          <a:endParaRPr lang="th-TH"/>
        </a:p>
      </dgm:t>
    </dgm:pt>
    <dgm:pt modelId="{1D81BB30-3233-4235-B21F-2D4D9571DFED}">
      <dgm:prSet phldrT="[Text]" custT="1"/>
      <dgm:spPr>
        <a:solidFill>
          <a:srgbClr val="FF3300"/>
        </a:solidFill>
      </dgm:spPr>
      <dgm:t>
        <a:bodyPr/>
        <a:lstStyle/>
        <a:p>
          <a:r>
            <a:rPr lang="th-TH" sz="2000" b="1" dirty="0" smtClean="0"/>
            <a:t>ขาดขวัญกำลังใจ และไม่มีการทำงานเป็นทีม</a:t>
          </a:r>
          <a:endParaRPr lang="th-TH" sz="2000" b="1" dirty="0"/>
        </a:p>
      </dgm:t>
    </dgm:pt>
    <dgm:pt modelId="{0D058007-7463-40ED-96E4-36619ACCBDFD}" type="parTrans" cxnId="{E909EBA1-75F0-47E8-B69B-52DFDA20028C}">
      <dgm:prSet/>
      <dgm:spPr/>
      <dgm:t>
        <a:bodyPr/>
        <a:lstStyle/>
        <a:p>
          <a:endParaRPr lang="th-TH"/>
        </a:p>
      </dgm:t>
    </dgm:pt>
    <dgm:pt modelId="{754D0A2F-6D75-4278-8BB0-5956A9D06EB5}" type="sibTrans" cxnId="{E909EBA1-75F0-47E8-B69B-52DFDA20028C}">
      <dgm:prSet/>
      <dgm:spPr/>
      <dgm:t>
        <a:bodyPr/>
        <a:lstStyle/>
        <a:p>
          <a:endParaRPr lang="th-TH"/>
        </a:p>
      </dgm:t>
    </dgm:pt>
    <dgm:pt modelId="{D150F488-8FE5-4FA1-9B1E-58B20BAC1A40}">
      <dgm:prSet phldrT="[Text]" custT="1"/>
      <dgm:spPr>
        <a:solidFill>
          <a:srgbClr val="00CC66"/>
        </a:solidFill>
      </dgm:spPr>
      <dgm:t>
        <a:bodyPr/>
        <a:lstStyle/>
        <a:p>
          <a:r>
            <a:rPr lang="th-TH" sz="2000" b="1" dirty="0" smtClean="0"/>
            <a:t>ไม่ได้ฝึกพนักงานพอเพียง</a:t>
          </a:r>
          <a:endParaRPr lang="th-TH" sz="2000" b="1" dirty="0"/>
        </a:p>
      </dgm:t>
    </dgm:pt>
    <dgm:pt modelId="{A623CA56-27F2-42EF-9924-2CB2512EDC84}" type="parTrans" cxnId="{E1B94378-DB44-4323-A38E-81E930ED1537}">
      <dgm:prSet/>
      <dgm:spPr/>
      <dgm:t>
        <a:bodyPr/>
        <a:lstStyle/>
        <a:p>
          <a:endParaRPr lang="th-TH"/>
        </a:p>
      </dgm:t>
    </dgm:pt>
    <dgm:pt modelId="{3C30952E-D35E-4846-BE81-F5D6B7DC34D2}" type="sibTrans" cxnId="{E1B94378-DB44-4323-A38E-81E930ED1537}">
      <dgm:prSet/>
      <dgm:spPr/>
      <dgm:t>
        <a:bodyPr/>
        <a:lstStyle/>
        <a:p>
          <a:endParaRPr lang="th-TH"/>
        </a:p>
      </dgm:t>
    </dgm:pt>
    <dgm:pt modelId="{63BD0406-1C14-4356-9CF7-268B14A36518}">
      <dgm:prSet phldrT="[Text]" custT="1"/>
      <dgm:spPr>
        <a:solidFill>
          <a:srgbClr val="FF66FF"/>
        </a:solidFill>
      </dgm:spPr>
      <dgm:t>
        <a:bodyPr/>
        <a:lstStyle/>
        <a:p>
          <a:r>
            <a:rPr lang="th-TH" sz="2000" b="1" dirty="0" smtClean="0"/>
            <a:t>ไม่ได้รับการสนับสนุนหรือร่วมมือจากแผนกอื่น</a:t>
          </a:r>
          <a:endParaRPr lang="th-TH" sz="2000" b="1" dirty="0"/>
        </a:p>
      </dgm:t>
    </dgm:pt>
    <dgm:pt modelId="{8E5A2856-7568-4490-9F81-E54072208996}" type="parTrans" cxnId="{D2D5DF1D-AE8C-4CEA-AE30-7723865C6E24}">
      <dgm:prSet/>
      <dgm:spPr/>
      <dgm:t>
        <a:bodyPr/>
        <a:lstStyle/>
        <a:p>
          <a:endParaRPr lang="th-TH"/>
        </a:p>
      </dgm:t>
    </dgm:pt>
    <dgm:pt modelId="{1F72C87B-7027-4772-B0C5-D6634BDF0964}" type="sibTrans" cxnId="{D2D5DF1D-AE8C-4CEA-AE30-7723865C6E24}">
      <dgm:prSet/>
      <dgm:spPr/>
      <dgm:t>
        <a:bodyPr/>
        <a:lstStyle/>
        <a:p>
          <a:endParaRPr lang="th-TH"/>
        </a:p>
      </dgm:t>
    </dgm:pt>
    <dgm:pt modelId="{11DB03D7-2848-4D2E-8BED-22DC45962898}">
      <dgm:prSet phldrT="[Text]"/>
      <dgm:spPr/>
      <dgm:t>
        <a:bodyPr/>
        <a:lstStyle/>
        <a:p>
          <a:r>
            <a:rPr lang="th-TH" b="1" dirty="0" smtClean="0"/>
            <a:t>ปัจจัยที่ส่งผลให้การบริการไม่สัมฤทธิ์ผล</a:t>
          </a:r>
          <a:endParaRPr lang="th-TH" b="1" dirty="0"/>
        </a:p>
      </dgm:t>
    </dgm:pt>
    <dgm:pt modelId="{1392A0E6-1023-4493-A366-2AF8E2AA803A}" type="parTrans" cxnId="{19F534E7-1F04-42C3-A375-9CFFB54EF878}">
      <dgm:prSet/>
      <dgm:spPr/>
      <dgm:t>
        <a:bodyPr/>
        <a:lstStyle/>
        <a:p>
          <a:endParaRPr lang="th-TH"/>
        </a:p>
      </dgm:t>
    </dgm:pt>
    <dgm:pt modelId="{8BA4B82B-3580-4A13-8150-52BC935C0DCE}" type="sibTrans" cxnId="{19F534E7-1F04-42C3-A375-9CFFB54EF878}">
      <dgm:prSet/>
      <dgm:spPr/>
      <dgm:t>
        <a:bodyPr/>
        <a:lstStyle/>
        <a:p>
          <a:endParaRPr lang="th-TH"/>
        </a:p>
      </dgm:t>
    </dgm:pt>
    <dgm:pt modelId="{3997B08F-016A-4FFA-B1D9-452BE420D31C}" type="pres">
      <dgm:prSet presAssocID="{341FE977-126C-4FF3-BD47-F3960B665993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F1A3BC18-0D39-412B-BE7B-8C4A235D63E0}" type="pres">
      <dgm:prSet presAssocID="{341FE977-126C-4FF3-BD47-F3960B665993}" presName="dummyMaxCanvas" presStyleCnt="0"/>
      <dgm:spPr/>
    </dgm:pt>
    <dgm:pt modelId="{5EF2EDD7-872F-4BFD-A6DA-4EC5EA9F7DF3}" type="pres">
      <dgm:prSet presAssocID="{341FE977-126C-4FF3-BD47-F3960B665993}" presName="parentComposite" presStyleCnt="0"/>
      <dgm:spPr/>
    </dgm:pt>
    <dgm:pt modelId="{AA1E8208-45E4-4398-83AD-B2FC56FB7CB2}" type="pres">
      <dgm:prSet presAssocID="{341FE977-126C-4FF3-BD47-F3960B665993}" presName="parent1" presStyleLbl="alignAccFollowNode1" presStyleIdx="0" presStyleCnt="4" custScaleX="192439" custLinFactNeighborX="53488" custLinFactNeighborY="-5799">
        <dgm:presLayoutVars>
          <dgm:chMax val="4"/>
        </dgm:presLayoutVars>
      </dgm:prSet>
      <dgm:spPr/>
      <dgm:t>
        <a:bodyPr/>
        <a:lstStyle/>
        <a:p>
          <a:endParaRPr lang="th-TH"/>
        </a:p>
      </dgm:t>
    </dgm:pt>
    <dgm:pt modelId="{68BBCC82-3B1C-4288-AD53-3E15ABF2FDF6}" type="pres">
      <dgm:prSet presAssocID="{341FE977-126C-4FF3-BD47-F3960B665993}" presName="parent2" presStyleLbl="alignAccFollowNode1" presStyleIdx="1" presStyleCnt="4" custAng="0" custLinFactY="100000" custLinFactNeighborX="-12802" custLinFactNeighborY="175281">
        <dgm:presLayoutVars>
          <dgm:chMax val="4"/>
        </dgm:presLayoutVars>
      </dgm:prSet>
      <dgm:spPr/>
      <dgm:t>
        <a:bodyPr/>
        <a:lstStyle/>
        <a:p>
          <a:endParaRPr lang="th-TH"/>
        </a:p>
      </dgm:t>
    </dgm:pt>
    <dgm:pt modelId="{5269FFBB-FF41-4D74-81CB-C035F7B2ECF8}" type="pres">
      <dgm:prSet presAssocID="{341FE977-126C-4FF3-BD47-F3960B665993}" presName="childrenComposite" presStyleCnt="0"/>
      <dgm:spPr/>
    </dgm:pt>
    <dgm:pt modelId="{BE20A8F9-1838-4EAF-9EB6-0A47F8B1DBCE}" type="pres">
      <dgm:prSet presAssocID="{341FE977-126C-4FF3-BD47-F3960B665993}" presName="dummyMaxCanvas_ChildArea" presStyleCnt="0"/>
      <dgm:spPr/>
    </dgm:pt>
    <dgm:pt modelId="{58B3B89D-1C5B-44F0-A9FC-B9D105C7F57D}" type="pres">
      <dgm:prSet presAssocID="{341FE977-126C-4FF3-BD47-F3960B665993}" presName="fulcrum" presStyleLbl="alignAccFollowNode1" presStyleIdx="2" presStyleCnt="4"/>
      <dgm:spPr/>
    </dgm:pt>
    <dgm:pt modelId="{999E4843-B5BC-45D7-A330-779C9F29B6B4}" type="pres">
      <dgm:prSet presAssocID="{341FE977-126C-4FF3-BD47-F3960B665993}" presName="balance_40" presStyleLbl="alignAccFollowNode1" presStyleIdx="3" presStyleCnt="4">
        <dgm:presLayoutVars>
          <dgm:bulletEnabled val="1"/>
        </dgm:presLayoutVars>
      </dgm:prSet>
      <dgm:spPr/>
    </dgm:pt>
    <dgm:pt modelId="{6AAD8B9C-67B4-430E-965F-832EC54F9B3F}" type="pres">
      <dgm:prSet presAssocID="{341FE977-126C-4FF3-BD47-F3960B665993}" presName="left_40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882E9CB-A036-4597-B121-4004E55D9B28}" type="pres">
      <dgm:prSet presAssocID="{341FE977-126C-4FF3-BD47-F3960B665993}" presName="left_40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7993B0D-C713-4B6F-BABB-A50C04F8FBBF}" type="pres">
      <dgm:prSet presAssocID="{341FE977-126C-4FF3-BD47-F3960B665993}" presName="left_40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E8DFA92-3B33-4B75-8BE6-BDE663F26D53}" type="pres">
      <dgm:prSet presAssocID="{341FE977-126C-4FF3-BD47-F3960B665993}" presName="left_40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880F4D16-94F8-4C05-AD5D-30C933E166C1}" srcId="{341FE977-126C-4FF3-BD47-F3960B665993}" destId="{4E68D50A-044A-46BA-B617-EEDC912E6A28}" srcOrd="0" destOrd="0" parTransId="{C1337E86-576D-4684-A439-4DD410572669}" sibTransId="{E5FA2069-30C2-4631-A501-1AEE6B3C514A}"/>
    <dgm:cxn modelId="{E1B94378-DB44-4323-A38E-81E930ED1537}" srcId="{4E68D50A-044A-46BA-B617-EEDC912E6A28}" destId="{D150F488-8FE5-4FA1-9B1E-58B20BAC1A40}" srcOrd="2" destOrd="0" parTransId="{A623CA56-27F2-42EF-9924-2CB2512EDC84}" sibTransId="{3C30952E-D35E-4846-BE81-F5D6B7DC34D2}"/>
    <dgm:cxn modelId="{D2D5DF1D-AE8C-4CEA-AE30-7723865C6E24}" srcId="{4E68D50A-044A-46BA-B617-EEDC912E6A28}" destId="{63BD0406-1C14-4356-9CF7-268B14A36518}" srcOrd="3" destOrd="0" parTransId="{8E5A2856-7568-4490-9F81-E54072208996}" sibTransId="{1F72C87B-7027-4772-B0C5-D6634BDF0964}"/>
    <dgm:cxn modelId="{D6FD10B1-9AFB-4627-8D33-1A474EEE3AA7}" srcId="{4E68D50A-044A-46BA-B617-EEDC912E6A28}" destId="{80F48419-49EE-4357-AD39-5C8B2F010151}" srcOrd="0" destOrd="0" parTransId="{7D506C6F-9E8F-4742-8D15-795C77547DFF}" sibTransId="{95C87E17-D67C-4A0B-A8D0-F64FFCD707A9}"/>
    <dgm:cxn modelId="{19F534E7-1F04-42C3-A375-9CFFB54EF878}" srcId="{341FE977-126C-4FF3-BD47-F3960B665993}" destId="{11DB03D7-2848-4D2E-8BED-22DC45962898}" srcOrd="1" destOrd="0" parTransId="{1392A0E6-1023-4493-A366-2AF8E2AA803A}" sibTransId="{8BA4B82B-3580-4A13-8150-52BC935C0DCE}"/>
    <dgm:cxn modelId="{3CC30B75-F9F6-42C2-898B-5D3E60981A17}" type="presOf" srcId="{4E68D50A-044A-46BA-B617-EEDC912E6A28}" destId="{AA1E8208-45E4-4398-83AD-B2FC56FB7CB2}" srcOrd="0" destOrd="0" presId="urn:microsoft.com/office/officeart/2005/8/layout/balance1"/>
    <dgm:cxn modelId="{E909EBA1-75F0-47E8-B69B-52DFDA20028C}" srcId="{4E68D50A-044A-46BA-B617-EEDC912E6A28}" destId="{1D81BB30-3233-4235-B21F-2D4D9571DFED}" srcOrd="1" destOrd="0" parTransId="{0D058007-7463-40ED-96E4-36619ACCBDFD}" sibTransId="{754D0A2F-6D75-4278-8BB0-5956A9D06EB5}"/>
    <dgm:cxn modelId="{FE26068E-BE55-4DA2-B656-73F7E3EEE40E}" type="presOf" srcId="{11DB03D7-2848-4D2E-8BED-22DC45962898}" destId="{68BBCC82-3B1C-4288-AD53-3E15ABF2FDF6}" srcOrd="0" destOrd="0" presId="urn:microsoft.com/office/officeart/2005/8/layout/balance1"/>
    <dgm:cxn modelId="{462E0461-CF23-41C6-8529-391E58EBB5CB}" type="presOf" srcId="{63BD0406-1C14-4356-9CF7-268B14A36518}" destId="{BE8DFA92-3B33-4B75-8BE6-BDE663F26D53}" srcOrd="0" destOrd="0" presId="urn:microsoft.com/office/officeart/2005/8/layout/balance1"/>
    <dgm:cxn modelId="{5BF43D19-DC32-42F5-8792-1D6DFA294BB6}" type="presOf" srcId="{1D81BB30-3233-4235-B21F-2D4D9571DFED}" destId="{6882E9CB-A036-4597-B121-4004E55D9B28}" srcOrd="0" destOrd="0" presId="urn:microsoft.com/office/officeart/2005/8/layout/balance1"/>
    <dgm:cxn modelId="{0DB8F25F-C566-4515-87A9-8E678F8EB898}" type="presOf" srcId="{80F48419-49EE-4357-AD39-5C8B2F010151}" destId="{6AAD8B9C-67B4-430E-965F-832EC54F9B3F}" srcOrd="0" destOrd="0" presId="urn:microsoft.com/office/officeart/2005/8/layout/balance1"/>
    <dgm:cxn modelId="{FE74D707-FF5A-42F7-B58E-C1E7B0BC76E4}" type="presOf" srcId="{341FE977-126C-4FF3-BD47-F3960B665993}" destId="{3997B08F-016A-4FFA-B1D9-452BE420D31C}" srcOrd="0" destOrd="0" presId="urn:microsoft.com/office/officeart/2005/8/layout/balance1"/>
    <dgm:cxn modelId="{013B041B-E538-47AE-9920-85513B94DACE}" type="presOf" srcId="{D150F488-8FE5-4FA1-9B1E-58B20BAC1A40}" destId="{D7993B0D-C713-4B6F-BABB-A50C04F8FBBF}" srcOrd="0" destOrd="0" presId="urn:microsoft.com/office/officeart/2005/8/layout/balance1"/>
    <dgm:cxn modelId="{CF29AD64-44C2-47E3-995F-AD9752008809}" type="presParOf" srcId="{3997B08F-016A-4FFA-B1D9-452BE420D31C}" destId="{F1A3BC18-0D39-412B-BE7B-8C4A235D63E0}" srcOrd="0" destOrd="0" presId="urn:microsoft.com/office/officeart/2005/8/layout/balance1"/>
    <dgm:cxn modelId="{8FE4E933-5CB5-4CC1-B490-2479854822F1}" type="presParOf" srcId="{3997B08F-016A-4FFA-B1D9-452BE420D31C}" destId="{5EF2EDD7-872F-4BFD-A6DA-4EC5EA9F7DF3}" srcOrd="1" destOrd="0" presId="urn:microsoft.com/office/officeart/2005/8/layout/balance1"/>
    <dgm:cxn modelId="{3B1977BF-24FF-402C-8724-3D432B33F27C}" type="presParOf" srcId="{5EF2EDD7-872F-4BFD-A6DA-4EC5EA9F7DF3}" destId="{AA1E8208-45E4-4398-83AD-B2FC56FB7CB2}" srcOrd="0" destOrd="0" presId="urn:microsoft.com/office/officeart/2005/8/layout/balance1"/>
    <dgm:cxn modelId="{EB92E555-41EB-41EA-8450-735B992E1B08}" type="presParOf" srcId="{5EF2EDD7-872F-4BFD-A6DA-4EC5EA9F7DF3}" destId="{68BBCC82-3B1C-4288-AD53-3E15ABF2FDF6}" srcOrd="1" destOrd="0" presId="urn:microsoft.com/office/officeart/2005/8/layout/balance1"/>
    <dgm:cxn modelId="{7E500B3B-3CCD-4CAA-B117-52E852C7D9BF}" type="presParOf" srcId="{3997B08F-016A-4FFA-B1D9-452BE420D31C}" destId="{5269FFBB-FF41-4D74-81CB-C035F7B2ECF8}" srcOrd="2" destOrd="0" presId="urn:microsoft.com/office/officeart/2005/8/layout/balance1"/>
    <dgm:cxn modelId="{9EFF7A69-F7E9-422F-AEA8-A32E6EFDA66C}" type="presParOf" srcId="{5269FFBB-FF41-4D74-81CB-C035F7B2ECF8}" destId="{BE20A8F9-1838-4EAF-9EB6-0A47F8B1DBCE}" srcOrd="0" destOrd="0" presId="urn:microsoft.com/office/officeart/2005/8/layout/balance1"/>
    <dgm:cxn modelId="{376E7035-5F35-46CC-9FE2-56A7DF223C4A}" type="presParOf" srcId="{5269FFBB-FF41-4D74-81CB-C035F7B2ECF8}" destId="{58B3B89D-1C5B-44F0-A9FC-B9D105C7F57D}" srcOrd="1" destOrd="0" presId="urn:microsoft.com/office/officeart/2005/8/layout/balance1"/>
    <dgm:cxn modelId="{1029A7EC-0ECA-464B-94F1-F90C4A9E136F}" type="presParOf" srcId="{5269FFBB-FF41-4D74-81CB-C035F7B2ECF8}" destId="{999E4843-B5BC-45D7-A330-779C9F29B6B4}" srcOrd="2" destOrd="0" presId="urn:microsoft.com/office/officeart/2005/8/layout/balance1"/>
    <dgm:cxn modelId="{64810F35-D9D5-437E-B444-693C0E9E839E}" type="presParOf" srcId="{5269FFBB-FF41-4D74-81CB-C035F7B2ECF8}" destId="{6AAD8B9C-67B4-430E-965F-832EC54F9B3F}" srcOrd="3" destOrd="0" presId="urn:microsoft.com/office/officeart/2005/8/layout/balance1"/>
    <dgm:cxn modelId="{551BDCC3-162B-4F55-BBEE-F6DBAFA7380A}" type="presParOf" srcId="{5269FFBB-FF41-4D74-81CB-C035F7B2ECF8}" destId="{6882E9CB-A036-4597-B121-4004E55D9B28}" srcOrd="4" destOrd="0" presId="urn:microsoft.com/office/officeart/2005/8/layout/balance1"/>
    <dgm:cxn modelId="{BCB6922B-DA59-41D9-A33C-B8CA268CA16F}" type="presParOf" srcId="{5269FFBB-FF41-4D74-81CB-C035F7B2ECF8}" destId="{D7993B0D-C713-4B6F-BABB-A50C04F8FBBF}" srcOrd="5" destOrd="0" presId="urn:microsoft.com/office/officeart/2005/8/layout/balance1"/>
    <dgm:cxn modelId="{44E2DD80-2E5F-4B67-816C-1E1346B98453}" type="presParOf" srcId="{5269FFBB-FF41-4D74-81CB-C035F7B2ECF8}" destId="{BE8DFA92-3B33-4B75-8BE6-BDE663F26D53}" srcOrd="6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1E8208-45E4-4398-83AD-B2FC56FB7CB2}">
      <dsp:nvSpPr>
        <dsp:cNvPr id="0" name=""/>
        <dsp:cNvSpPr/>
      </dsp:nvSpPr>
      <dsp:spPr>
        <a:xfrm>
          <a:off x="2141537" y="0"/>
          <a:ext cx="4339182" cy="125268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400" b="1" kern="1200" dirty="0" smtClean="0"/>
            <a:t>๘ ประการบริการลูกค้าไม่ได้ผล</a:t>
          </a:r>
          <a:endParaRPr lang="th-TH" sz="4400" b="1" kern="1200" dirty="0"/>
        </a:p>
      </dsp:txBody>
      <dsp:txXfrm>
        <a:off x="2178227" y="36690"/>
        <a:ext cx="4265802" cy="1179306"/>
      </dsp:txXfrm>
    </dsp:sp>
    <dsp:sp modelId="{68BBCC82-3B1C-4288-AD53-3E15ABF2FDF6}">
      <dsp:nvSpPr>
        <dsp:cNvPr id="0" name=""/>
        <dsp:cNvSpPr/>
      </dsp:nvSpPr>
      <dsp:spPr>
        <a:xfrm>
          <a:off x="4945965" y="3521047"/>
          <a:ext cx="2254835" cy="1252686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/>
            <a:t>ปัจจัยที่ส่งผลให้การบริการไม่สัมฤทธิ์ผล</a:t>
          </a:r>
          <a:endParaRPr lang="th-TH" sz="2800" b="1" kern="1200" dirty="0"/>
        </a:p>
      </dsp:txBody>
      <dsp:txXfrm>
        <a:off x="4982655" y="3557737"/>
        <a:ext cx="2181455" cy="1179306"/>
      </dsp:txXfrm>
    </dsp:sp>
    <dsp:sp modelId="{58B3B89D-1C5B-44F0-A9FC-B9D105C7F57D}">
      <dsp:nvSpPr>
        <dsp:cNvPr id="0" name=""/>
        <dsp:cNvSpPr/>
      </dsp:nvSpPr>
      <dsp:spPr>
        <a:xfrm>
          <a:off x="3742710" y="5396556"/>
          <a:ext cx="939514" cy="939514"/>
        </a:xfrm>
        <a:prstGeom prst="triangle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99E4843-B5BC-45D7-A330-779C9F29B6B4}">
      <dsp:nvSpPr>
        <dsp:cNvPr id="0" name=""/>
        <dsp:cNvSpPr/>
      </dsp:nvSpPr>
      <dsp:spPr>
        <a:xfrm rot="21360000">
          <a:off x="1393063" y="4993964"/>
          <a:ext cx="5638809" cy="394303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AAD8B9C-67B4-430E-965F-832EC54F9B3F}">
      <dsp:nvSpPr>
        <dsp:cNvPr id="0" name=""/>
        <dsp:cNvSpPr/>
      </dsp:nvSpPr>
      <dsp:spPr>
        <a:xfrm rot="21360000">
          <a:off x="1402493" y="4283610"/>
          <a:ext cx="2237697" cy="772776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/>
            <a:t>สื่อสารระบบคอมพิวเตอร์ไม่พอหรือไม่มี</a:t>
          </a:r>
          <a:endParaRPr lang="th-TH" sz="2000" b="1" kern="1200" dirty="0"/>
        </a:p>
      </dsp:txBody>
      <dsp:txXfrm>
        <a:off x="1440217" y="4321334"/>
        <a:ext cx="2162249" cy="697328"/>
      </dsp:txXfrm>
    </dsp:sp>
    <dsp:sp modelId="{6882E9CB-A036-4597-B121-4004E55D9B28}">
      <dsp:nvSpPr>
        <dsp:cNvPr id="0" name=""/>
        <dsp:cNvSpPr/>
      </dsp:nvSpPr>
      <dsp:spPr>
        <a:xfrm rot="21360000">
          <a:off x="1339858" y="3456837"/>
          <a:ext cx="2237697" cy="772776"/>
        </a:xfrm>
        <a:prstGeom prst="roundRect">
          <a:avLst/>
        </a:prstGeom>
        <a:solidFill>
          <a:srgbClr val="00B0F0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/>
            <a:t>พนักงานไม่พอ</a:t>
          </a:r>
          <a:endParaRPr lang="th-TH" sz="2000" b="1" kern="1200" dirty="0"/>
        </a:p>
      </dsp:txBody>
      <dsp:txXfrm>
        <a:off x="1377582" y="3494561"/>
        <a:ext cx="2162249" cy="697328"/>
      </dsp:txXfrm>
    </dsp:sp>
    <dsp:sp modelId="{D7993B0D-C713-4B6F-BABB-A50C04F8FBBF}">
      <dsp:nvSpPr>
        <dsp:cNvPr id="0" name=""/>
        <dsp:cNvSpPr/>
      </dsp:nvSpPr>
      <dsp:spPr>
        <a:xfrm rot="21360000">
          <a:off x="1277224" y="2630064"/>
          <a:ext cx="2237697" cy="772776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/>
            <a:t>พนักงานไม่ได้ผลตอบแทนที่เพียงพอ</a:t>
          </a:r>
          <a:endParaRPr lang="th-TH" sz="2000" b="1" kern="1200" dirty="0"/>
        </a:p>
      </dsp:txBody>
      <dsp:txXfrm>
        <a:off x="1314948" y="2667788"/>
        <a:ext cx="2162249" cy="697328"/>
      </dsp:txXfrm>
    </dsp:sp>
    <dsp:sp modelId="{BE8DFA92-3B33-4B75-8BE6-BDE663F26D53}">
      <dsp:nvSpPr>
        <dsp:cNvPr id="0" name=""/>
        <dsp:cNvSpPr/>
      </dsp:nvSpPr>
      <dsp:spPr>
        <a:xfrm rot="21360000">
          <a:off x="1214590" y="1803291"/>
          <a:ext cx="2237697" cy="772776"/>
        </a:xfrm>
        <a:prstGeom prst="roundRect">
          <a:avLst/>
        </a:prstGeom>
        <a:solidFill>
          <a:srgbClr val="7030A0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/>
            <a:t>สื่อสารระหว่างแผนกไม่ดี</a:t>
          </a:r>
          <a:endParaRPr lang="th-TH" sz="2000" b="1" kern="1200" dirty="0"/>
        </a:p>
      </dsp:txBody>
      <dsp:txXfrm>
        <a:off x="1252314" y="1841015"/>
        <a:ext cx="2162249" cy="6973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1E8208-45E4-4398-83AD-B2FC56FB7CB2}">
      <dsp:nvSpPr>
        <dsp:cNvPr id="0" name=""/>
        <dsp:cNvSpPr/>
      </dsp:nvSpPr>
      <dsp:spPr>
        <a:xfrm>
          <a:off x="2141537" y="0"/>
          <a:ext cx="4339182" cy="1252686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400" b="1" kern="1200" dirty="0" smtClean="0"/>
            <a:t>๘ ประการบริการลูกค้าไม่ได้ผล (ต่อ)</a:t>
          </a:r>
          <a:endParaRPr lang="th-TH" sz="4400" b="1" kern="1200" dirty="0"/>
        </a:p>
      </dsp:txBody>
      <dsp:txXfrm>
        <a:off x="2178227" y="36690"/>
        <a:ext cx="4265802" cy="1179306"/>
      </dsp:txXfrm>
    </dsp:sp>
    <dsp:sp modelId="{68BBCC82-3B1C-4288-AD53-3E15ABF2FDF6}">
      <dsp:nvSpPr>
        <dsp:cNvPr id="0" name=""/>
        <dsp:cNvSpPr/>
      </dsp:nvSpPr>
      <dsp:spPr>
        <a:xfrm>
          <a:off x="4945965" y="3521047"/>
          <a:ext cx="2254835" cy="1252686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297176"/>
            <a:satOff val="4138"/>
            <a:lumOff val="47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297176"/>
              <a:satOff val="4138"/>
              <a:lumOff val="47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/>
            <a:t>ปัจจัยที่ส่งผลให้การบริการไม่สัมฤทธิ์ผล</a:t>
          </a:r>
          <a:endParaRPr lang="th-TH" sz="2800" b="1" kern="1200" dirty="0"/>
        </a:p>
      </dsp:txBody>
      <dsp:txXfrm>
        <a:off x="4982655" y="3557737"/>
        <a:ext cx="2181455" cy="1179306"/>
      </dsp:txXfrm>
    </dsp:sp>
    <dsp:sp modelId="{58B3B89D-1C5B-44F0-A9FC-B9D105C7F57D}">
      <dsp:nvSpPr>
        <dsp:cNvPr id="0" name=""/>
        <dsp:cNvSpPr/>
      </dsp:nvSpPr>
      <dsp:spPr>
        <a:xfrm>
          <a:off x="3742710" y="5396556"/>
          <a:ext cx="939514" cy="939514"/>
        </a:xfrm>
        <a:prstGeom prst="triangle">
          <a:avLst/>
        </a:prstGeom>
        <a:solidFill>
          <a:schemeClr val="accent3">
            <a:tint val="40000"/>
            <a:alpha val="90000"/>
            <a:hueOff val="594352"/>
            <a:satOff val="8276"/>
            <a:lumOff val="93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594352"/>
              <a:satOff val="8276"/>
              <a:lumOff val="9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99E4843-B5BC-45D7-A330-779C9F29B6B4}">
      <dsp:nvSpPr>
        <dsp:cNvPr id="0" name=""/>
        <dsp:cNvSpPr/>
      </dsp:nvSpPr>
      <dsp:spPr>
        <a:xfrm rot="21360000">
          <a:off x="1393063" y="4993964"/>
          <a:ext cx="5638809" cy="394303"/>
        </a:xfrm>
        <a:prstGeom prst="rect">
          <a:avLst/>
        </a:prstGeom>
        <a:solidFill>
          <a:schemeClr val="accent3">
            <a:tint val="40000"/>
            <a:alpha val="90000"/>
            <a:hueOff val="891528"/>
            <a:satOff val="12414"/>
            <a:lumOff val="14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891528"/>
              <a:satOff val="12414"/>
              <a:lumOff val="14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AAD8B9C-67B4-430E-965F-832EC54F9B3F}">
      <dsp:nvSpPr>
        <dsp:cNvPr id="0" name=""/>
        <dsp:cNvSpPr/>
      </dsp:nvSpPr>
      <dsp:spPr>
        <a:xfrm rot="21360000">
          <a:off x="1402493" y="4283610"/>
          <a:ext cx="2237697" cy="772776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/>
            <a:t>นโยบายหรือกระบวนการองค์กรไม่ดี</a:t>
          </a:r>
          <a:endParaRPr lang="th-TH" sz="2000" b="1" kern="1200" dirty="0"/>
        </a:p>
      </dsp:txBody>
      <dsp:txXfrm>
        <a:off x="1440217" y="4321334"/>
        <a:ext cx="2162249" cy="697328"/>
      </dsp:txXfrm>
    </dsp:sp>
    <dsp:sp modelId="{6882E9CB-A036-4597-B121-4004E55D9B28}">
      <dsp:nvSpPr>
        <dsp:cNvPr id="0" name=""/>
        <dsp:cNvSpPr/>
      </dsp:nvSpPr>
      <dsp:spPr>
        <a:xfrm rot="21360000">
          <a:off x="1339858" y="3456837"/>
          <a:ext cx="2237697" cy="772776"/>
        </a:xfrm>
        <a:prstGeom prst="roundRect">
          <a:avLst/>
        </a:prstGeom>
        <a:solidFill>
          <a:srgbClr val="FF3300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/>
            <a:t>ขาดขวัญกำลังใจ และไม่มีการทำงานเป็นทีม</a:t>
          </a:r>
          <a:endParaRPr lang="th-TH" sz="2000" b="1" kern="1200" dirty="0"/>
        </a:p>
      </dsp:txBody>
      <dsp:txXfrm>
        <a:off x="1377582" y="3494561"/>
        <a:ext cx="2162249" cy="697328"/>
      </dsp:txXfrm>
    </dsp:sp>
    <dsp:sp modelId="{D7993B0D-C713-4B6F-BABB-A50C04F8FBBF}">
      <dsp:nvSpPr>
        <dsp:cNvPr id="0" name=""/>
        <dsp:cNvSpPr/>
      </dsp:nvSpPr>
      <dsp:spPr>
        <a:xfrm rot="21360000">
          <a:off x="1277224" y="2630064"/>
          <a:ext cx="2237697" cy="772776"/>
        </a:xfrm>
        <a:prstGeom prst="roundRect">
          <a:avLst/>
        </a:prstGeom>
        <a:solidFill>
          <a:srgbClr val="00CC66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/>
            <a:t>ไม่ได้ฝึกพนักงานพอเพียง</a:t>
          </a:r>
          <a:endParaRPr lang="th-TH" sz="2000" b="1" kern="1200" dirty="0"/>
        </a:p>
      </dsp:txBody>
      <dsp:txXfrm>
        <a:off x="1314948" y="2667788"/>
        <a:ext cx="2162249" cy="697328"/>
      </dsp:txXfrm>
    </dsp:sp>
    <dsp:sp modelId="{BE8DFA92-3B33-4B75-8BE6-BDE663F26D53}">
      <dsp:nvSpPr>
        <dsp:cNvPr id="0" name=""/>
        <dsp:cNvSpPr/>
      </dsp:nvSpPr>
      <dsp:spPr>
        <a:xfrm rot="21360000">
          <a:off x="1214590" y="1803291"/>
          <a:ext cx="2237697" cy="772776"/>
        </a:xfrm>
        <a:prstGeom prst="roundRect">
          <a:avLst/>
        </a:prstGeom>
        <a:solidFill>
          <a:srgbClr val="FF66FF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/>
            <a:t>ไม่ได้รับการสนับสนุนหรือร่วมมือจากแผนกอื่น</a:t>
          </a:r>
          <a:endParaRPr lang="th-TH" sz="2000" b="1" kern="1200" dirty="0"/>
        </a:p>
      </dsp:txBody>
      <dsp:txXfrm>
        <a:off x="1252314" y="1841015"/>
        <a:ext cx="2162249" cy="6973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28985-67BC-4AFB-855D-4B2DF1F2244E}" type="datetimeFigureOut">
              <a:rPr lang="th-TH" smtClean="0"/>
              <a:t>19/06/55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373C70-BA8B-4973-973B-93464548F90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22111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6C75-7830-4593-945A-2901781BE8DA}" type="datetimeFigureOut">
              <a:rPr lang="th-TH" smtClean="0"/>
              <a:t>19/06/55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CBF754-FEA6-4DCE-894C-07CDF5FF211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12222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BF754-FEA6-4DCE-894C-07CDF5FF2111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93841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BF754-FEA6-4DCE-894C-07CDF5FF2111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11542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3D86-54BB-4974-B4E7-B66743052C77}" type="datetimeFigureOut">
              <a:rPr lang="th-TH" smtClean="0"/>
              <a:t>19/06/55</a:t>
            </a:fld>
            <a:endParaRPr lang="th-TH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FE1604C-95FE-47CC-A104-58FC3C22637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3D86-54BB-4974-B4E7-B66743052C77}" type="datetimeFigureOut">
              <a:rPr lang="th-TH" smtClean="0"/>
              <a:t>19/06/55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1604C-95FE-47CC-A104-58FC3C22637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3D86-54BB-4974-B4E7-B66743052C77}" type="datetimeFigureOut">
              <a:rPr lang="th-TH" smtClean="0"/>
              <a:t>19/06/55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1604C-95FE-47CC-A104-58FC3C22637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3D86-54BB-4974-B4E7-B66743052C77}" type="datetimeFigureOut">
              <a:rPr lang="th-TH" smtClean="0"/>
              <a:t>19/06/55</a:t>
            </a:fld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h-TH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FE1604C-95FE-47CC-A104-58FC3C22637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3D86-54BB-4974-B4E7-B66743052C77}" type="datetimeFigureOut">
              <a:rPr lang="th-TH" smtClean="0"/>
              <a:t>19/06/55</a:t>
            </a:fld>
            <a:endParaRPr lang="th-TH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1604C-95FE-47CC-A104-58FC3C22637D}" type="slidenum">
              <a:rPr lang="th-TH" smtClean="0"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3D86-54BB-4974-B4E7-B66743052C77}" type="datetimeFigureOut">
              <a:rPr lang="th-TH" smtClean="0"/>
              <a:t>19/06/55</a:t>
            </a:fld>
            <a:endParaRPr lang="th-T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1604C-95FE-47CC-A104-58FC3C22637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3D86-54BB-4974-B4E7-B66743052C77}" type="datetimeFigureOut">
              <a:rPr lang="th-TH" smtClean="0"/>
              <a:t>19/06/55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FE1604C-95FE-47CC-A104-58FC3C22637D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3D86-54BB-4974-B4E7-B66743052C77}" type="datetimeFigureOut">
              <a:rPr lang="th-TH" smtClean="0"/>
              <a:t>19/06/55</a:t>
            </a:fld>
            <a:endParaRPr lang="th-TH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1604C-95FE-47CC-A104-58FC3C22637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3D86-54BB-4974-B4E7-B66743052C77}" type="datetimeFigureOut">
              <a:rPr lang="th-TH" smtClean="0"/>
              <a:t>19/06/55</a:t>
            </a:fld>
            <a:endParaRPr lang="th-TH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1604C-95FE-47CC-A104-58FC3C22637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3D86-54BB-4974-B4E7-B66743052C77}" type="datetimeFigureOut">
              <a:rPr lang="th-TH" smtClean="0"/>
              <a:t>19/06/55</a:t>
            </a:fld>
            <a:endParaRPr lang="th-TH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1604C-95FE-47CC-A104-58FC3C22637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3D86-54BB-4974-B4E7-B66743052C77}" type="datetimeFigureOut">
              <a:rPr lang="th-TH" smtClean="0"/>
              <a:t>19/06/55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1604C-95FE-47CC-A104-58FC3C22637D}" type="slidenum">
              <a:rPr lang="th-TH" smtClean="0"/>
              <a:t>‹#›</a:t>
            </a:fld>
            <a:endParaRPr lang="th-TH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B6D3D86-54BB-4974-B4E7-B66743052C77}" type="datetimeFigureOut">
              <a:rPr lang="th-TH" smtClean="0"/>
              <a:t>19/06/55</a:t>
            </a:fld>
            <a:endParaRPr lang="th-TH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FE1604C-95FE-47CC-A104-58FC3C22637D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5" Type="http://schemas.openxmlformats.org/officeDocument/2006/relationships/audio" Target="../media/audio1.wav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/>
          <p:cNvPicPr>
            <a:picLocks noGrp="1" noChangeAspect="1"/>
          </p:cNvPicPr>
          <p:nvPr>
            <p:ph type="pic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85" b="18485"/>
          <a:stretch>
            <a:fillRect/>
          </a:stretch>
        </p:blipFill>
        <p:spPr>
          <a:xfrm>
            <a:off x="1547664" y="404664"/>
            <a:ext cx="6243267" cy="4540558"/>
          </a:xfrm>
          <a:scene3d>
            <a:camera prst="orthographicFront"/>
            <a:lightRig rig="threePt" dir="t"/>
          </a:scene3d>
          <a:sp3d>
            <a:bevelT w="152400" h="152400"/>
            <a:bevelB w="152400" h="152400"/>
          </a:sp3d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35696" y="5301208"/>
            <a:ext cx="5486400" cy="1080120"/>
          </a:xfrm>
        </p:spPr>
        <p:txBody>
          <a:bodyPr>
            <a:normAutofit/>
          </a:bodyPr>
          <a:lstStyle/>
          <a:p>
            <a:pPr algn="ctr"/>
            <a:r>
              <a:rPr lang="th-TH" sz="6000" dirty="0" smtClean="0"/>
              <a:t>เทคนิคบริการให้เป็นเลิศ</a:t>
            </a:r>
            <a:endParaRPr lang="th-TH" sz="6000" dirty="0"/>
          </a:p>
        </p:txBody>
      </p:sp>
    </p:spTree>
    <p:extLst>
      <p:ext uri="{BB962C8B-B14F-4D97-AF65-F5344CB8AC3E}">
        <p14:creationId xmlns:p14="http://schemas.microsoft.com/office/powerpoint/2010/main" val="1345600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applause.wav"/>
          </p:stSnd>
        </p:sndAc>
      </p:transition>
    </mc:Choice>
    <mc:Fallback xmlns="">
      <p:transition spd="slow"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th-TH" sz="6000" dirty="0" smtClean="0"/>
              <a:t>ปัญหาการสื่อสาร</a:t>
            </a:r>
            <a:endParaRPr lang="th-TH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452048" cy="5184575"/>
          </a:xfrm>
        </p:spPr>
        <p:txBody>
          <a:bodyPr>
            <a:normAutofit fontScale="92500" lnSpcReduction="20000"/>
          </a:bodyPr>
          <a:lstStyle/>
          <a:p>
            <a:r>
              <a:rPr lang="th-TH" sz="4400" dirty="0" smtClean="0"/>
              <a:t> ปัญหาการสื่อสารที่มีผลต่อการบริการ</a:t>
            </a:r>
          </a:p>
          <a:p>
            <a:pPr lvl="1"/>
            <a:r>
              <a:rPr lang="th-TH" sz="4000" b="1" dirty="0"/>
              <a:t> </a:t>
            </a:r>
            <a:r>
              <a:rPr lang="th-TH" sz="4000" b="1" dirty="0" smtClean="0"/>
              <a:t> ผิดเพี้ยน      </a:t>
            </a:r>
          </a:p>
          <a:p>
            <a:pPr marL="457200" lvl="1" indent="0">
              <a:buNone/>
            </a:pPr>
            <a:r>
              <a:rPr lang="th-TH" sz="4000" dirty="0"/>
              <a:t>	</a:t>
            </a:r>
            <a:r>
              <a:rPr lang="th-TH" sz="4000" dirty="0" smtClean="0"/>
              <a:t>	ข้อแก้ไข  ไม่ควรใช้สื่อซ้ำซ้อน หลายขั้นตอน ทำให้เกิดการ				 สื่อสารที่ผิดพลาดได้ง่าย</a:t>
            </a:r>
          </a:p>
          <a:p>
            <a:pPr lvl="1"/>
            <a:r>
              <a:rPr lang="th-TH" sz="4000" b="1" dirty="0"/>
              <a:t> </a:t>
            </a:r>
            <a:r>
              <a:rPr lang="th-TH" sz="4000" b="1" dirty="0" smtClean="0"/>
              <a:t> สงวนข้อมูล</a:t>
            </a:r>
          </a:p>
          <a:p>
            <a:pPr marL="457200" lvl="1" indent="0">
              <a:buNone/>
            </a:pPr>
            <a:r>
              <a:rPr lang="th-TH" sz="4000" dirty="0"/>
              <a:t>	</a:t>
            </a:r>
            <a:r>
              <a:rPr lang="th-TH" sz="4000" dirty="0" smtClean="0"/>
              <a:t>	ข้อแก้ไข  ควร</a:t>
            </a:r>
            <a:r>
              <a:rPr lang="th-TH" sz="4000" dirty="0"/>
              <a:t>ให้ข้อมูลที่มีเป้าหมายกระจ่าง ชัดเจน</a:t>
            </a:r>
            <a:r>
              <a:rPr lang="th-TH" sz="4000" dirty="0" smtClean="0"/>
              <a:t>      </a:t>
            </a:r>
          </a:p>
          <a:p>
            <a:pPr lvl="1"/>
            <a:r>
              <a:rPr lang="th-TH" sz="4000" b="1" dirty="0"/>
              <a:t> </a:t>
            </a:r>
            <a:r>
              <a:rPr lang="th-TH" sz="4000" b="1" dirty="0" smtClean="0"/>
              <a:t> ตีความต่างกัน </a:t>
            </a:r>
          </a:p>
          <a:p>
            <a:pPr marL="457200" lvl="1" indent="0">
              <a:buNone/>
            </a:pPr>
            <a:r>
              <a:rPr lang="th-TH" sz="4000" dirty="0"/>
              <a:t>	</a:t>
            </a:r>
            <a:r>
              <a:rPr lang="th-TH" sz="4000" dirty="0" smtClean="0"/>
              <a:t>	ข้อแก้ไข  ควร</a:t>
            </a:r>
            <a:r>
              <a:rPr lang="th-TH" sz="4000" dirty="0"/>
              <a:t>รับฟังข้อมูลอย่างละเอียด เพื่อนำไปปฏิบัติ                     		 </a:t>
            </a:r>
            <a:r>
              <a:rPr lang="th-TH" sz="4000" dirty="0" smtClean="0"/>
              <a:t>        อย่าง</a:t>
            </a:r>
            <a:r>
              <a:rPr lang="th-TH" sz="4000" dirty="0"/>
              <a:t>ถูกต้อง</a:t>
            </a:r>
          </a:p>
        </p:txBody>
      </p:sp>
    </p:spTree>
    <p:extLst>
      <p:ext uri="{BB962C8B-B14F-4D97-AF65-F5344CB8AC3E}">
        <p14:creationId xmlns:p14="http://schemas.microsoft.com/office/powerpoint/2010/main" val="2523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6211416" cy="1296144"/>
          </a:xfrm>
        </p:spPr>
        <p:txBody>
          <a:bodyPr>
            <a:noAutofit/>
          </a:bodyPr>
          <a:lstStyle/>
          <a:p>
            <a:r>
              <a:rPr lang="th-TH" sz="5400" dirty="0" smtClean="0"/>
              <a:t>คำพูดที่ประทับใจในการให้บริการ</a:t>
            </a:r>
            <a:endParaRPr lang="th-TH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855365"/>
            <a:ext cx="2448272" cy="4525963"/>
          </a:xfrm>
        </p:spPr>
        <p:txBody>
          <a:bodyPr>
            <a:noAutofit/>
          </a:bodyPr>
          <a:lstStyle/>
          <a:p>
            <a:pPr>
              <a:buFont typeface="Wingdings 2" pitchFamily="18" charset="2"/>
              <a:buChar char=""/>
            </a:pPr>
            <a:r>
              <a:rPr lang="th-TH" sz="4400" dirty="0" smtClean="0"/>
              <a:t> สวัสดี	</a:t>
            </a:r>
          </a:p>
          <a:p>
            <a:r>
              <a:rPr lang="th-TH" sz="4400" dirty="0" smtClean="0"/>
              <a:t> กรุณา</a:t>
            </a:r>
          </a:p>
          <a:p>
            <a:r>
              <a:rPr lang="th-TH" sz="4400" dirty="0" smtClean="0"/>
              <a:t> เสียใจ</a:t>
            </a:r>
          </a:p>
          <a:p>
            <a:r>
              <a:rPr lang="th-TH" sz="4400" dirty="0" smtClean="0"/>
              <a:t> ไม่เป็นไร</a:t>
            </a:r>
          </a:p>
          <a:p>
            <a:r>
              <a:rPr lang="th-TH" sz="4400" dirty="0" smtClean="0"/>
              <a:t> โปรด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489376" y="1711349"/>
            <a:ext cx="3331096" cy="4525963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pitchFamily="18" charset="2"/>
              <a:buChar char=""/>
            </a:pPr>
            <a:r>
              <a:rPr lang="th-TH" sz="4400" dirty="0" smtClean="0"/>
              <a:t> ขออภัย  ขอโทษ	</a:t>
            </a:r>
          </a:p>
          <a:p>
            <a:r>
              <a:rPr lang="th-TH" sz="4400" dirty="0" smtClean="0"/>
              <a:t> ขอแสดงความยินดี</a:t>
            </a:r>
          </a:p>
          <a:p>
            <a:r>
              <a:rPr lang="th-TH" sz="4400" dirty="0" smtClean="0"/>
              <a:t> ขอบคุณ</a:t>
            </a:r>
          </a:p>
          <a:p>
            <a:r>
              <a:rPr lang="th-TH" sz="4400" dirty="0" smtClean="0"/>
              <a:t> เชิญเลยครับ (ค่ะ)</a:t>
            </a:r>
          </a:p>
          <a:p>
            <a:r>
              <a:rPr lang="th-TH" sz="4400" dirty="0" smtClean="0"/>
              <a:t> ยินดีรับใช้ครับ (ค่ะ)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636912"/>
            <a:ext cx="2349582" cy="2930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964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6211416" cy="1296144"/>
          </a:xfrm>
        </p:spPr>
        <p:txBody>
          <a:bodyPr>
            <a:noAutofit/>
          </a:bodyPr>
          <a:lstStyle/>
          <a:p>
            <a:r>
              <a:rPr lang="th-TH" sz="5400" dirty="0" smtClean="0"/>
              <a:t>คำพูดไม่ประทับใจในการให้บริการ</a:t>
            </a:r>
            <a:endParaRPr lang="th-TH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844824"/>
            <a:ext cx="2448272" cy="4752528"/>
          </a:xfrm>
        </p:spPr>
        <p:txBody>
          <a:bodyPr>
            <a:noAutofit/>
          </a:bodyPr>
          <a:lstStyle/>
          <a:p>
            <a:pPr>
              <a:buFont typeface="Wingdings 2" pitchFamily="18" charset="2"/>
              <a:buChar char=""/>
            </a:pPr>
            <a:r>
              <a:rPr lang="th-TH" sz="4400" dirty="0" smtClean="0"/>
              <a:t> รู้ไหม รอเดี๋ยว</a:t>
            </a:r>
          </a:p>
          <a:p>
            <a:r>
              <a:rPr lang="th-TH" sz="4400" dirty="0" smtClean="0"/>
              <a:t> มีอะไรอีกไหม</a:t>
            </a:r>
          </a:p>
          <a:p>
            <a:r>
              <a:rPr lang="th-TH" sz="4400" dirty="0"/>
              <a:t> </a:t>
            </a:r>
            <a:r>
              <a:rPr lang="th-TH" sz="4400" dirty="0" smtClean="0"/>
              <a:t>จะเอาอย่างไร</a:t>
            </a:r>
          </a:p>
          <a:p>
            <a:r>
              <a:rPr lang="th-TH" sz="4400" dirty="0" smtClean="0"/>
              <a:t> จะให้ช่วยยังไง</a:t>
            </a:r>
          </a:p>
          <a:p>
            <a:r>
              <a:rPr lang="th-TH" sz="4400" dirty="0" smtClean="0"/>
              <a:t> มีเงินพอไหม</a:t>
            </a:r>
          </a:p>
          <a:p>
            <a:r>
              <a:rPr lang="th-TH" sz="4400" dirty="0"/>
              <a:t>  ไม่ละมั้ง</a:t>
            </a:r>
          </a:p>
          <a:p>
            <a:endParaRPr lang="th-TH" sz="44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98873" y="1855365"/>
            <a:ext cx="3331096" cy="4525963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pitchFamily="18" charset="2"/>
              <a:buChar char=""/>
            </a:pPr>
            <a:r>
              <a:rPr lang="th-TH" sz="4400" dirty="0"/>
              <a:t> ฮัลโหลๆๆ พูดช้าๆ </a:t>
            </a:r>
            <a:r>
              <a:rPr lang="th-TH" sz="4400" dirty="0" smtClean="0"/>
              <a:t>         หน่อย</a:t>
            </a:r>
            <a:r>
              <a:rPr lang="th-TH" sz="4400" dirty="0"/>
              <a:t>ฟังไม่รู้เรื่อง</a:t>
            </a:r>
          </a:p>
          <a:p>
            <a:pPr>
              <a:buFont typeface="Wingdings 2" pitchFamily="18" charset="2"/>
              <a:buChar char=""/>
            </a:pPr>
            <a:r>
              <a:rPr lang="th-TH" sz="4400" dirty="0" smtClean="0"/>
              <a:t> ไม่น่าเชื่อ ไม่น่าจะใช่นะ</a:t>
            </a:r>
          </a:p>
          <a:p>
            <a:r>
              <a:rPr lang="th-TH" sz="4400" dirty="0"/>
              <a:t> </a:t>
            </a:r>
            <a:r>
              <a:rPr lang="th-TH" sz="4400" dirty="0" smtClean="0"/>
              <a:t>เสียเวลาชะมัด</a:t>
            </a:r>
          </a:p>
          <a:p>
            <a:r>
              <a:rPr lang="th-TH" sz="4400" dirty="0" smtClean="0"/>
              <a:t> อย่าพูดเลย</a:t>
            </a:r>
          </a:p>
          <a:p>
            <a:r>
              <a:rPr lang="th-TH" sz="4400" dirty="0" smtClean="0"/>
              <a:t> ก็ทำเต็มที่แล้ว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953"/>
          <a:stretch/>
        </p:blipFill>
        <p:spPr bwMode="auto">
          <a:xfrm>
            <a:off x="6429969" y="3121752"/>
            <a:ext cx="2390503" cy="3325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544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h-TH" sz="6000" dirty="0" smtClean="0"/>
              <a:t>พนักงานที่ดี</a:t>
            </a:r>
            <a:endParaRPr lang="th-TH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83357"/>
            <a:ext cx="462724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th-TH" dirty="0" smtClean="0"/>
              <a:t>สุภาพนุ่มนวล</a:t>
            </a:r>
            <a:r>
              <a:rPr lang="en-US" dirty="0" smtClean="0"/>
              <a:t> </a:t>
            </a:r>
            <a:r>
              <a:rPr lang="en-US" sz="2400" b="1" dirty="0" smtClean="0"/>
              <a:t>(Being  Polite)</a:t>
            </a:r>
            <a:endParaRPr lang="th-TH" sz="2400" b="1" dirty="0" smtClean="0"/>
          </a:p>
          <a:p>
            <a:pPr>
              <a:buFont typeface="Wingdings" pitchFamily="2" charset="2"/>
              <a:buChar char="v"/>
            </a:pPr>
            <a:r>
              <a:rPr lang="th-TH" dirty="0" smtClean="0"/>
              <a:t>มีน้ำใจกันบ้าง </a:t>
            </a:r>
            <a:r>
              <a:rPr lang="th-TH" sz="2400" b="1" dirty="0" smtClean="0"/>
              <a:t>(</a:t>
            </a:r>
            <a:r>
              <a:rPr lang="en-US" sz="2400" b="1" dirty="0" smtClean="0"/>
              <a:t>Being Considerate)</a:t>
            </a:r>
            <a:endParaRPr lang="th-TH" sz="2400" b="1" dirty="0" smtClean="0"/>
          </a:p>
          <a:p>
            <a:pPr>
              <a:buFont typeface="Wingdings" pitchFamily="2" charset="2"/>
              <a:buChar char="v"/>
            </a:pPr>
            <a:r>
              <a:rPr lang="th-TH" dirty="0" smtClean="0"/>
              <a:t>เชื่อมั่นตนเอง </a:t>
            </a:r>
            <a:r>
              <a:rPr lang="th-TH" sz="2400" b="1" dirty="0" smtClean="0"/>
              <a:t>(</a:t>
            </a:r>
            <a:r>
              <a:rPr lang="en-US" sz="2400" b="1" dirty="0" smtClean="0"/>
              <a:t>Being  Confidence)</a:t>
            </a:r>
            <a:endParaRPr lang="th-TH" sz="2400" b="1" dirty="0" smtClean="0"/>
          </a:p>
          <a:p>
            <a:pPr>
              <a:buFont typeface="Wingdings" pitchFamily="2" charset="2"/>
              <a:buChar char="v"/>
            </a:pPr>
            <a:r>
              <a:rPr lang="th-TH" dirty="0" smtClean="0"/>
              <a:t>เรียนรู้งานเสมอ </a:t>
            </a:r>
            <a:r>
              <a:rPr lang="en-US" sz="2400" b="1" dirty="0" smtClean="0"/>
              <a:t>(Being Trustworthy)</a:t>
            </a:r>
            <a:endParaRPr lang="th-TH" sz="2400" b="1" dirty="0" smtClean="0"/>
          </a:p>
          <a:p>
            <a:pPr>
              <a:buFont typeface="Wingdings" pitchFamily="2" charset="2"/>
              <a:buChar char="v"/>
            </a:pPr>
            <a:r>
              <a:rPr lang="th-TH" dirty="0" smtClean="0"/>
              <a:t>ไม่เป็นศัตรูกับใคร </a:t>
            </a:r>
            <a:r>
              <a:rPr lang="en-US" sz="2400" b="1" dirty="0" smtClean="0"/>
              <a:t>(Enemy to None)</a:t>
            </a:r>
          </a:p>
          <a:p>
            <a:pPr>
              <a:buFont typeface="Wingdings" pitchFamily="2" charset="2"/>
              <a:buChar char="v"/>
            </a:pPr>
            <a:r>
              <a:rPr lang="th-TH" dirty="0" smtClean="0"/>
              <a:t>รู้จักให้อภัย </a:t>
            </a:r>
            <a:r>
              <a:rPr lang="en-US" sz="2400" b="1" dirty="0" smtClean="0"/>
              <a:t>(Forgiving)</a:t>
            </a:r>
          </a:p>
          <a:p>
            <a:pPr>
              <a:buFont typeface="Wingdings" pitchFamily="2" charset="2"/>
              <a:buChar char="v"/>
            </a:pPr>
            <a:r>
              <a:rPr lang="th-TH" dirty="0" smtClean="0"/>
              <a:t>ยิ้มแย้มแจ่มใส </a:t>
            </a:r>
            <a:r>
              <a:rPr lang="en-US" sz="2400" b="1" dirty="0" smtClean="0"/>
              <a:t>(Cheerful)</a:t>
            </a:r>
          </a:p>
          <a:p>
            <a:pPr>
              <a:buFont typeface="Wingdings" pitchFamily="2" charset="2"/>
              <a:buChar char="v"/>
            </a:pPr>
            <a:endParaRPr lang="th-TH" sz="24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23928" y="1556792"/>
            <a:ext cx="3403104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88024" y="1783357"/>
            <a:ext cx="4051176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v"/>
            </a:pPr>
            <a:r>
              <a:rPr lang="th-TH" dirty="0" smtClean="0"/>
              <a:t>บริการด้วยใจ </a:t>
            </a:r>
            <a:r>
              <a:rPr lang="en-US" sz="2400" b="1" dirty="0" smtClean="0"/>
              <a:t>(Quality Service)</a:t>
            </a:r>
          </a:p>
          <a:p>
            <a:pPr>
              <a:buFont typeface="Wingdings" pitchFamily="2" charset="2"/>
              <a:buChar char="v"/>
            </a:pPr>
            <a:r>
              <a:rPr lang="th-TH" dirty="0" smtClean="0"/>
              <a:t>รักงานที่ทำ </a:t>
            </a:r>
            <a:r>
              <a:rPr lang="en-US" sz="2400" b="1" dirty="0" smtClean="0"/>
              <a:t>(Love One’s Work)</a:t>
            </a:r>
          </a:p>
          <a:p>
            <a:pPr>
              <a:buFont typeface="Wingdings" pitchFamily="2" charset="2"/>
              <a:buChar char="v"/>
            </a:pPr>
            <a:r>
              <a:rPr lang="th-TH" dirty="0" smtClean="0"/>
              <a:t>มีอารมณ์ขัน</a:t>
            </a:r>
            <a:r>
              <a:rPr lang="th-TH" sz="2400" b="1" dirty="0" smtClean="0"/>
              <a:t> </a:t>
            </a:r>
            <a:r>
              <a:rPr lang="en-US" sz="2400" b="1" dirty="0" smtClean="0"/>
              <a:t>(Sense of Humor)</a:t>
            </a:r>
            <a:endParaRPr lang="th-TH" sz="2400" b="1" dirty="0" smtClean="0"/>
          </a:p>
          <a:p>
            <a:pPr>
              <a:buFont typeface="Wingdings" pitchFamily="2" charset="2"/>
              <a:buChar char="v"/>
            </a:pPr>
            <a:endParaRPr lang="th-TH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6908" y="3969221"/>
            <a:ext cx="2857500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9196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rmAutofit/>
          </a:bodyPr>
          <a:lstStyle/>
          <a:p>
            <a:r>
              <a:rPr lang="th-TH" sz="6000" b="1" dirty="0" smtClean="0"/>
              <a:t>การบริการเป็นเลิศ</a:t>
            </a:r>
            <a:endParaRPr lang="th-TH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2492896"/>
            <a:ext cx="7560840" cy="2736304"/>
          </a:xfrm>
        </p:spPr>
        <p:txBody>
          <a:bodyPr>
            <a:normAutofit/>
          </a:bodyPr>
          <a:lstStyle/>
          <a:p>
            <a:pPr algn="l"/>
            <a:r>
              <a:rPr lang="th-TH" sz="4000" b="1" dirty="0" smtClean="0"/>
              <a:t>การบริการ  คือ  การสร้างบรรยากาศที่ทำความ			      พอใจให้กับ</a:t>
            </a:r>
            <a:r>
              <a:rPr lang="th-TH" sz="4000" b="1" dirty="0" smtClean="0">
                <a:solidFill>
                  <a:schemeClr val="tx1"/>
                </a:solidFill>
              </a:rPr>
              <a:t>ลูกค้า*</a:t>
            </a:r>
            <a:r>
              <a:rPr lang="th-TH" sz="4000" b="1" dirty="0" smtClean="0"/>
              <a:t> ที่มาขอรับ			      บริการ</a:t>
            </a:r>
          </a:p>
          <a:p>
            <a:pPr algn="l"/>
            <a:endParaRPr lang="th-TH" sz="2800" b="1" dirty="0" smtClean="0"/>
          </a:p>
          <a:p>
            <a:pPr algn="l"/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6002497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/>
              <a:t>สุพัตรา  สุภาพ     จับใจคน  จับใจงาน   (เล่ม ๑ – ๖) </a:t>
            </a:r>
            <a:endParaRPr lang="th-TH" sz="2400" b="1" dirty="0"/>
          </a:p>
        </p:txBody>
      </p:sp>
    </p:spTree>
    <p:extLst>
      <p:ext uri="{BB962C8B-B14F-4D97-AF65-F5344CB8AC3E}">
        <p14:creationId xmlns:p14="http://schemas.microsoft.com/office/powerpoint/2010/main" val="396383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wind.wav"/>
          </p:stSnd>
        </p:sndAc>
      </p:transition>
    </mc:Choice>
    <mc:Fallback xmlns="">
      <p:transition spd="slow">
        <p:sndAc>
          <p:stSnd>
            <p:snd r:embed="rId3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6000" b="1" dirty="0" smtClean="0"/>
              <a:t>ความหมาย “ลูกค้า”</a:t>
            </a:r>
            <a:endParaRPr lang="th-TH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b="1" dirty="0" smtClean="0"/>
              <a:t>ลูกค้า  คือ  บุคคลสำคัญไม่ว่าจะเป็นสำนักงาน ที่บ้าน หรือแม้แต่</a:t>
            </a:r>
          </a:p>
          <a:p>
            <a:pPr marL="0" indent="0">
              <a:buNone/>
            </a:pPr>
            <a:r>
              <a:rPr lang="th-TH" b="1" dirty="0" smtClean="0"/>
              <a:t>	         ทางไปรษณีย์ และทางโทรศัพท์</a:t>
            </a:r>
          </a:p>
          <a:p>
            <a:r>
              <a:rPr lang="th-TH" b="1" dirty="0" smtClean="0"/>
              <a:t>ลูกค้า  คือ  ไม่ได้อาศัยเรา แต่เราอาศัยลูกค้า</a:t>
            </a:r>
          </a:p>
          <a:p>
            <a:r>
              <a:rPr lang="th-TH" b="1" dirty="0" smtClean="0"/>
              <a:t>ลูกค้า  คือ  ไม่ใช่ผู้ที่มารบกวนขณะเราทำงานแต่ให้โอกาส</a:t>
            </a:r>
          </a:p>
          <a:p>
            <a:pPr marL="0" indent="0">
              <a:buNone/>
            </a:pPr>
            <a:r>
              <a:rPr lang="th-TH" b="1" dirty="0"/>
              <a:t>	</a:t>
            </a:r>
            <a:r>
              <a:rPr lang="th-TH" b="1" dirty="0" smtClean="0"/>
              <a:t>         ให้ได้รับใช้</a:t>
            </a:r>
          </a:p>
          <a:p>
            <a:r>
              <a:rPr lang="th-TH" b="1" dirty="0" smtClean="0"/>
              <a:t>ลูกค้า  คือ  ไม่ใช่คนที่เราจะแข่งขัน หรือโต้เถียงได้ เพราะเรา</a:t>
            </a:r>
          </a:p>
          <a:p>
            <a:pPr marL="0" indent="0">
              <a:buNone/>
            </a:pPr>
            <a:r>
              <a:rPr lang="th-TH" b="1" dirty="0"/>
              <a:t>	 </a:t>
            </a:r>
            <a:r>
              <a:rPr lang="th-TH" b="1" dirty="0" smtClean="0"/>
              <a:t>        ไม่มีวันชนะ</a:t>
            </a:r>
          </a:p>
          <a:p>
            <a:r>
              <a:rPr lang="th-TH" b="1" dirty="0" smtClean="0"/>
              <a:t>ลูกค้า  คือ  บุคคลที่มาหาเราเพื่อให้ได้ตามที่เขาต้องการ เป็นหน้าที่</a:t>
            </a:r>
          </a:p>
          <a:p>
            <a:pPr marL="457200" lvl="1" indent="0">
              <a:buNone/>
            </a:pPr>
            <a:r>
              <a:rPr lang="th-TH" b="1" dirty="0"/>
              <a:t>	</a:t>
            </a:r>
            <a:r>
              <a:rPr lang="th-TH" b="1" dirty="0" smtClean="0"/>
              <a:t>           ของเราต้องบริการแก่ลูกค้าให้ดีที่สุด</a:t>
            </a:r>
          </a:p>
        </p:txBody>
      </p:sp>
    </p:spTree>
    <p:extLst>
      <p:ext uri="{BB962C8B-B14F-4D97-AF65-F5344CB8AC3E}">
        <p14:creationId xmlns:p14="http://schemas.microsoft.com/office/powerpoint/2010/main" val="155294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6000" b="1" dirty="0"/>
              <a:t>ลูกค้าของ “มหาวิทยาลัย”</a:t>
            </a:r>
            <a:endParaRPr lang="th-TH" sz="6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3912" y="3359249"/>
            <a:ext cx="3098248" cy="29500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340768"/>
            <a:ext cx="8229600" cy="1756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th-TH" b="1" dirty="0" smtClean="0"/>
              <a:t>    ลูกค้า  คือ   นักศึกษา  อาจารย์  บุคลากรทั้งภายในและ  	     	          ภายนอกมหาวิทยาลัย รวมทั้งบุคคลภายนอก   	             		ที่มาขอใช้บริการของมหาวิทยาลัย</a:t>
            </a:r>
          </a:p>
          <a:p>
            <a:pPr marL="0" indent="0">
              <a:buFont typeface="Arial" pitchFamily="34" charset="0"/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0394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6000" b="1" dirty="0" smtClean="0"/>
              <a:t>ทัศนคติที่ดีการบริการ</a:t>
            </a:r>
            <a:endParaRPr lang="th-TH" sz="6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 lnSpcReduction="10000"/>
          </a:bodyPr>
          <a:lstStyle/>
          <a:p>
            <a:pPr lvl="1">
              <a:buFont typeface="Wingdings" pitchFamily="2" charset="2"/>
              <a:buChar char="Ø"/>
            </a:pPr>
            <a:endParaRPr lang="th-TH" dirty="0" smtClean="0"/>
          </a:p>
          <a:p>
            <a:pPr marL="457200" lvl="1" indent="0">
              <a:buNone/>
            </a:pPr>
            <a:r>
              <a:rPr lang="th-TH" sz="4400" dirty="0" smtClean="0">
                <a:sym typeface="Symbol"/>
              </a:rPr>
              <a:t> </a:t>
            </a:r>
            <a:r>
              <a:rPr lang="th-TH" sz="4400" dirty="0" smtClean="0"/>
              <a:t>ยิ้มแย้มแจ่มใส		</a:t>
            </a:r>
            <a:r>
              <a:rPr lang="th-TH" sz="4400" dirty="0" smtClean="0">
                <a:sym typeface="Symbol"/>
              </a:rPr>
              <a:t> </a:t>
            </a:r>
            <a:r>
              <a:rPr lang="th-TH" sz="4400" dirty="0" smtClean="0"/>
              <a:t>พร้อมบริการอย่างดี</a:t>
            </a:r>
          </a:p>
          <a:p>
            <a:pPr marL="457200" lvl="1" indent="0">
              <a:buNone/>
            </a:pPr>
            <a:r>
              <a:rPr lang="th-TH" sz="4400" dirty="0" smtClean="0">
                <a:sym typeface="Symbol"/>
              </a:rPr>
              <a:t> </a:t>
            </a:r>
            <a:r>
              <a:rPr lang="th-TH" sz="4400" dirty="0" smtClean="0"/>
              <a:t>มีวาจาไพเราะ		</a:t>
            </a:r>
            <a:r>
              <a:rPr lang="th-TH" sz="4400" dirty="0" smtClean="0">
                <a:sym typeface="Symbol"/>
              </a:rPr>
              <a:t> </a:t>
            </a:r>
            <a:r>
              <a:rPr lang="th-TH" sz="4400" dirty="0" smtClean="0"/>
              <a:t>ปฏิเสธนุ่มนวล</a:t>
            </a:r>
          </a:p>
          <a:p>
            <a:pPr marL="457200" lvl="1" indent="0">
              <a:buNone/>
            </a:pPr>
            <a:r>
              <a:rPr lang="th-TH" sz="4400" dirty="0" smtClean="0">
                <a:sym typeface="Symbol"/>
              </a:rPr>
              <a:t> </a:t>
            </a:r>
            <a:r>
              <a:rPr lang="th-TH" sz="4400" dirty="0" smtClean="0"/>
              <a:t>สุภาพ			</a:t>
            </a:r>
            <a:r>
              <a:rPr lang="th-TH" sz="4400" dirty="0" smtClean="0">
                <a:sym typeface="Symbol"/>
              </a:rPr>
              <a:t> </a:t>
            </a:r>
            <a:r>
              <a:rPr lang="th-TH" sz="4400" dirty="0" smtClean="0"/>
              <a:t>ลูกค้าเป็นใหญ่</a:t>
            </a:r>
          </a:p>
          <a:p>
            <a:pPr marL="457200" lvl="1" indent="0">
              <a:buNone/>
            </a:pPr>
            <a:r>
              <a:rPr lang="th-TH" sz="4400" dirty="0" smtClean="0">
                <a:sym typeface="Symbol"/>
              </a:rPr>
              <a:t> </a:t>
            </a:r>
            <a:r>
              <a:rPr lang="th-TH" sz="4400" dirty="0" smtClean="0"/>
              <a:t>แต่งกายเรียบร้อย	</a:t>
            </a:r>
            <a:r>
              <a:rPr lang="th-TH" sz="4400" dirty="0" smtClean="0">
                <a:sym typeface="Symbol"/>
              </a:rPr>
              <a:t> </a:t>
            </a:r>
            <a:r>
              <a:rPr lang="th-TH" sz="4400" dirty="0" smtClean="0"/>
              <a:t>จำชื่อลูกค้าให้ได้</a:t>
            </a:r>
          </a:p>
          <a:p>
            <a:pPr marL="457200" lvl="1" indent="0">
              <a:buNone/>
            </a:pPr>
            <a:r>
              <a:rPr lang="th-TH" sz="4400" dirty="0" smtClean="0">
                <a:sym typeface="Symbol"/>
              </a:rPr>
              <a:t> </a:t>
            </a:r>
            <a:r>
              <a:rPr lang="th-TH" sz="4400" dirty="0" smtClean="0"/>
              <a:t>ไม่ชวนทะเลาะ</a:t>
            </a:r>
            <a:r>
              <a:rPr lang="th-TH" dirty="0" smtClean="0"/>
              <a:t>		</a:t>
            </a:r>
            <a:r>
              <a:rPr lang="th-TH" sz="4400" dirty="0" smtClean="0">
                <a:sym typeface="Symbol"/>
              </a:rPr>
              <a:t> </a:t>
            </a:r>
            <a:r>
              <a:rPr lang="th-TH" sz="4400" dirty="0" smtClean="0"/>
              <a:t>มีศิลปะการฟัง</a:t>
            </a:r>
            <a:endParaRPr lang="th-TH" sz="4400" dirty="0"/>
          </a:p>
        </p:txBody>
      </p:sp>
    </p:spTree>
    <p:extLst>
      <p:ext uri="{BB962C8B-B14F-4D97-AF65-F5344CB8AC3E}">
        <p14:creationId xmlns:p14="http://schemas.microsoft.com/office/powerpoint/2010/main" val="360265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6000" b="1" dirty="0" smtClean="0"/>
              <a:t>หลักการให้บริการ</a:t>
            </a:r>
            <a:endParaRPr lang="th-TH" sz="6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</p:spPr>
        <p:txBody>
          <a:bodyPr>
            <a:normAutofit fontScale="92500"/>
          </a:bodyPr>
          <a:lstStyle/>
          <a:p>
            <a:pPr lvl="1">
              <a:buFont typeface="Wingdings" pitchFamily="2" charset="2"/>
              <a:buChar char="Ø"/>
            </a:pPr>
            <a:endParaRPr lang="th-TH" sz="4400" dirty="0" smtClean="0"/>
          </a:p>
          <a:p>
            <a:pPr marL="457200" lvl="1" indent="0">
              <a:buNone/>
            </a:pPr>
            <a:r>
              <a:rPr lang="th-TH" sz="4400" dirty="0" smtClean="0"/>
              <a:t>๑.  ลูกค้าต้องการอะไร		๕.  เต็ม</a:t>
            </a:r>
            <a:r>
              <a:rPr lang="th-TH" sz="4400" dirty="0"/>
              <a:t>ใจและ</a:t>
            </a:r>
            <a:r>
              <a:rPr lang="th-TH" sz="4400" dirty="0" smtClean="0"/>
              <a:t>ตั้งใจ</a:t>
            </a:r>
          </a:p>
          <a:p>
            <a:pPr marL="457200" lvl="1" indent="0">
              <a:buNone/>
            </a:pPr>
            <a:r>
              <a:rPr lang="th-TH" sz="4400" dirty="0" smtClean="0"/>
              <a:t>๒.  ฟัง</a:t>
            </a:r>
            <a:r>
              <a:rPr lang="th-TH" sz="4400" dirty="0"/>
              <a:t>อย่างตั้งอก</a:t>
            </a:r>
            <a:r>
              <a:rPr lang="th-TH" sz="4400" dirty="0" smtClean="0"/>
              <a:t>ตั้งใจ		๖.  มีศิลป์ในการให้</a:t>
            </a:r>
          </a:p>
          <a:p>
            <a:pPr marL="457200" lvl="1" indent="0">
              <a:buNone/>
            </a:pPr>
            <a:r>
              <a:rPr lang="th-TH" sz="4400" dirty="0" smtClean="0"/>
              <a:t>๓.  ทำ</a:t>
            </a:r>
            <a:r>
              <a:rPr lang="th-TH" sz="4400" dirty="0"/>
              <a:t>ให้ลูกค้าประทับใจ </a:t>
            </a:r>
            <a:r>
              <a:rPr lang="th-TH" sz="4400" dirty="0" smtClean="0"/>
              <a:t>		๗.  ยิ้มแย้มแจ่มใส</a:t>
            </a:r>
          </a:p>
          <a:p>
            <a:pPr marL="457200" lvl="1" indent="0">
              <a:buNone/>
            </a:pPr>
            <a:r>
              <a:rPr lang="th-TH" sz="4400" dirty="0" smtClean="0"/>
              <a:t>๔.  ทำ</a:t>
            </a:r>
            <a:r>
              <a:rPr lang="th-TH" sz="4400" dirty="0"/>
              <a:t>ด้วยรักไม่ใช่ทำ </a:t>
            </a:r>
            <a:r>
              <a:rPr lang="th-TH" sz="4400" dirty="0" smtClean="0"/>
              <a:t>		๘.  ให้ความสะดวก</a:t>
            </a:r>
          </a:p>
          <a:p>
            <a:pPr marL="457200" lvl="1" indent="0">
              <a:buNone/>
            </a:pPr>
            <a:r>
              <a:rPr lang="th-TH" sz="4400" dirty="0" smtClean="0"/>
              <a:t>	</a:t>
            </a:r>
            <a:r>
              <a:rPr lang="th-TH" sz="4400" dirty="0"/>
              <a:t> </a:t>
            </a:r>
            <a:r>
              <a:rPr lang="th-TH" sz="4400" dirty="0" smtClean="0"/>
              <a:t>เพราะหน้าที่			๙.  </a:t>
            </a:r>
            <a:r>
              <a:rPr lang="th-TH" sz="4400" dirty="0"/>
              <a:t>มารยาท</a:t>
            </a:r>
            <a:r>
              <a:rPr lang="th-TH" sz="4400" dirty="0" smtClean="0"/>
              <a:t>ดี</a:t>
            </a:r>
            <a:r>
              <a:rPr lang="th-TH" sz="4000" dirty="0" smtClean="0"/>
              <a:t>	</a:t>
            </a:r>
            <a:r>
              <a:rPr lang="th-TH" sz="3600" b="1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5283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2649218"/>
              </p:ext>
            </p:extLst>
          </p:nvPr>
        </p:nvGraphicFramePr>
        <p:xfrm>
          <a:off x="395536" y="260648"/>
          <a:ext cx="8424936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0925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2950395"/>
              </p:ext>
            </p:extLst>
          </p:nvPr>
        </p:nvGraphicFramePr>
        <p:xfrm>
          <a:off x="395536" y="260648"/>
          <a:ext cx="8424936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750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27584"/>
          </a:xfrm>
        </p:spPr>
        <p:txBody>
          <a:bodyPr>
            <a:noAutofit/>
          </a:bodyPr>
          <a:lstStyle/>
          <a:p>
            <a:pPr algn="ctr"/>
            <a:r>
              <a:rPr lang="th-TH" sz="6000" dirty="0" smtClean="0"/>
              <a:t>การสื่อความหมาย</a:t>
            </a:r>
            <a:endParaRPr lang="th-TH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276872"/>
            <a:ext cx="8136904" cy="3744415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th-TH" sz="4400" b="1" dirty="0" smtClean="0"/>
              <a:t>เป็นกระบวนการสื่อความหมายให้บุคคล</a:t>
            </a:r>
          </a:p>
          <a:p>
            <a:pPr marL="914400" lvl="2" indent="0">
              <a:buNone/>
            </a:pPr>
            <a:r>
              <a:rPr lang="th-TH" sz="4400" b="1" dirty="0" smtClean="0"/>
              <a:t>ทั้ง</a:t>
            </a:r>
            <a:r>
              <a:rPr lang="th-TH" sz="4400" b="1" dirty="0"/>
              <a:t>ภายใน</a:t>
            </a:r>
            <a:r>
              <a:rPr lang="th-TH" sz="4400" b="1" dirty="0" smtClean="0"/>
              <a:t>หน่วยงานและนอกหน่วยงานมีสื่อ</a:t>
            </a:r>
          </a:p>
          <a:p>
            <a:pPr marL="914400" lvl="2" indent="0">
              <a:buNone/>
            </a:pPr>
            <a:r>
              <a:rPr lang="th-TH" sz="4400" b="1" dirty="0" smtClean="0"/>
              <a:t>ที่จะทำความเข้าใจ และสามารถนำองค์กรไป</a:t>
            </a:r>
          </a:p>
          <a:p>
            <a:pPr marL="914400" lvl="2" indent="0">
              <a:buNone/>
            </a:pPr>
            <a:r>
              <a:rPr lang="th-TH" sz="4400" b="1" dirty="0" smtClean="0"/>
              <a:t>ตามวัตถุประสงค์ที่วางใว้</a:t>
            </a:r>
            <a:endParaRPr lang="th-TH" sz="4400" b="1" dirty="0"/>
          </a:p>
        </p:txBody>
      </p:sp>
    </p:spTree>
    <p:extLst>
      <p:ext uri="{BB962C8B-B14F-4D97-AF65-F5344CB8AC3E}">
        <p14:creationId xmlns:p14="http://schemas.microsoft.com/office/powerpoint/2010/main" val="256064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410</TotalTime>
  <Words>361</Words>
  <Application>Microsoft Office PowerPoint</Application>
  <PresentationFormat>On-screen Show (4:3)</PresentationFormat>
  <Paragraphs>91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Trek</vt:lpstr>
      <vt:lpstr>เทคนิคบริการให้เป็นเลิศ</vt:lpstr>
      <vt:lpstr>การบริการเป็นเลิศ</vt:lpstr>
      <vt:lpstr>ความหมาย “ลูกค้า”</vt:lpstr>
      <vt:lpstr>ลูกค้าของ “มหาวิทยาลัย”</vt:lpstr>
      <vt:lpstr>ทัศนคติที่ดีการบริการ</vt:lpstr>
      <vt:lpstr>หลักการให้บริการ</vt:lpstr>
      <vt:lpstr>PowerPoint Presentation</vt:lpstr>
      <vt:lpstr>PowerPoint Presentation</vt:lpstr>
      <vt:lpstr>การสื่อความหมาย</vt:lpstr>
      <vt:lpstr>ปัญหาการสื่อสาร</vt:lpstr>
      <vt:lpstr>คำพูดที่ประทับใจในการให้บริการ</vt:lpstr>
      <vt:lpstr>คำพูดไม่ประทับใจในการให้บริการ</vt:lpstr>
      <vt:lpstr>พนักงานที่ดี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39</cp:revision>
  <cp:lastPrinted>2012-06-19T04:28:32Z</cp:lastPrinted>
  <dcterms:created xsi:type="dcterms:W3CDTF">2012-05-21T01:57:26Z</dcterms:created>
  <dcterms:modified xsi:type="dcterms:W3CDTF">2012-06-19T04:29:21Z</dcterms:modified>
</cp:coreProperties>
</file>