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402" r:id="rId3"/>
    <p:sldId id="403" r:id="rId4"/>
    <p:sldId id="404" r:id="rId5"/>
    <p:sldId id="405" r:id="rId6"/>
    <p:sldId id="406" r:id="rId7"/>
    <p:sldId id="268" r:id="rId8"/>
    <p:sldId id="356" r:id="rId9"/>
    <p:sldId id="269" r:id="rId10"/>
    <p:sldId id="270" r:id="rId11"/>
    <p:sldId id="271" r:id="rId12"/>
    <p:sldId id="358" r:id="rId13"/>
    <p:sldId id="272" r:id="rId14"/>
    <p:sldId id="407" r:id="rId15"/>
    <p:sldId id="273" r:id="rId16"/>
    <p:sldId id="408" r:id="rId17"/>
    <p:sldId id="274" r:id="rId18"/>
    <p:sldId id="409" r:id="rId19"/>
    <p:sldId id="276" r:id="rId20"/>
    <p:sldId id="359" r:id="rId21"/>
    <p:sldId id="277" r:id="rId22"/>
    <p:sldId id="278" r:id="rId23"/>
    <p:sldId id="280" r:id="rId24"/>
    <p:sldId id="410" r:id="rId25"/>
    <p:sldId id="36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4" r:id="rId49"/>
    <p:sldId id="441" r:id="rId50"/>
    <p:sldId id="438" r:id="rId51"/>
    <p:sldId id="442" r:id="rId52"/>
    <p:sldId id="439" r:id="rId53"/>
    <p:sldId id="443" r:id="rId54"/>
    <p:sldId id="444" r:id="rId55"/>
    <p:sldId id="445" r:id="rId56"/>
    <p:sldId id="440" r:id="rId57"/>
    <p:sldId id="446" r:id="rId58"/>
    <p:sldId id="447" r:id="rId59"/>
    <p:sldId id="448" r:id="rId60"/>
    <p:sldId id="449" r:id="rId61"/>
    <p:sldId id="450" r:id="rId62"/>
    <p:sldId id="435" r:id="rId63"/>
    <p:sldId id="451" r:id="rId64"/>
    <p:sldId id="437" r:id="rId65"/>
    <p:sldId id="433" r:id="rId66"/>
    <p:sldId id="452" r:id="rId67"/>
    <p:sldId id="453" r:id="rId68"/>
    <p:sldId id="454" r:id="rId69"/>
    <p:sldId id="455" r:id="rId70"/>
    <p:sldId id="456" r:id="rId71"/>
    <p:sldId id="459" r:id="rId72"/>
    <p:sldId id="457" r:id="rId73"/>
    <p:sldId id="458" r:id="rId74"/>
  </p:sldIdLst>
  <p:sldSz cx="9144000" cy="6858000" type="screen4x3"/>
  <p:notesSz cx="6815138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>
      <p:cViewPr>
        <p:scale>
          <a:sx n="100" d="100"/>
          <a:sy n="100" d="100"/>
        </p:scale>
        <p:origin x="-198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26" cy="49728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0335" y="1"/>
            <a:ext cx="2953226" cy="497284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A6631328-B309-406C-913B-6B905FAD04D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53226" cy="497284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BFDB764B-0DF9-40C6-ADF5-DDC05C644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762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578" y="0"/>
            <a:ext cx="2953969" cy="497762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A5669055-74F1-49EA-BEF1-0ED6260ADD59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759"/>
            <a:ext cx="5452747" cy="4475083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3969" cy="49776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578" y="9446336"/>
            <a:ext cx="2953969" cy="497762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D3D8CA25-9BAE-4C18-AFE7-6F059B2F5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BC5-5292-499E-805B-47C2461B3F8C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7ADD-24E6-41BD-B34C-9834244B686A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E533-A82C-4DFA-BF1D-8F9C6FA322D0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3905-76E8-45BB-A7F9-596FEA0A3AEC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856B-8658-4A33-BDD5-262A728AC567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223-844C-479E-9E45-AD224A748A8E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FC25-DA49-4DD6-92AE-32B6CFD98706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5CE5-782A-452A-A1B2-FE027E54B00B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13CC-E318-404C-BE70-46CB3116D961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8C77-DCEA-49B1-96A0-A56AEB3A781D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2E1E-2065-4D0A-BA49-0FEEB3181BF9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AC7B1F-B0F7-4B91-96CC-C357C7E2EDA7}" type="datetime1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37F73B-2D11-40BF-8191-41AC91A60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รายละเอียดตัวบ่งชี้และเกณฑ์การประเมินคุณภาพการศึกษาภายในระดับหลักสูตร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30346"/>
              </p:ext>
            </p:extLst>
          </p:nvPr>
        </p:nvGraphicFramePr>
        <p:xfrm>
          <a:off x="251520" y="1412777"/>
          <a:ext cx="8568952" cy="335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12"/>
                <a:gridCol w="1552172"/>
                <a:gridCol w="2664296"/>
                <a:gridCol w="2448272"/>
              </a:tblGrid>
              <a:tr h="377745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862615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คุณสมบัติของอาจารย์ผู้รับผิดชอบหลักสูตร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คุณวุฒิไม่ต่ำกว่าปริญญาเอกหรือเทียบเท่า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ดำรงตำแหน่งรองศาสตราจารย์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ขึ้นไป ในสาขาวิชานั้น</a:t>
                      </a:r>
                      <a:r>
                        <a:rPr kumimoji="0" lang="th-TH" sz="2400" b="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สาขาวิชาที่สัมพันธ์กันจำนวนอย่างน้อย 3 คน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คุณวุฒิไม่ต่ำกว่าปริญญาเอกหรือเทียบเท่า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ดำรงตำแหน่งศาสตราจารย์ขึ้นไป ในสาขาวิชานั้น</a:t>
                      </a:r>
                      <a:r>
                        <a:rPr kumimoji="0" lang="th-TH" sz="2400" b="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สาขาวิชาที่สัมพันธ์กันจำนวนอย่างน้อย 3 คน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12862"/>
              </p:ext>
            </p:extLst>
          </p:nvPr>
        </p:nvGraphicFramePr>
        <p:xfrm>
          <a:off x="227137" y="1484784"/>
          <a:ext cx="871296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210"/>
                <a:gridCol w="1496166"/>
                <a:gridCol w="2592288"/>
                <a:gridCol w="2736304"/>
              </a:tblGrid>
              <a:tr h="503451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240965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kumimoji="0"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คุณสมบัติของอาจารย์ผู้สอน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อาจารย์ประจำหรือผู้ทรงคุณวุฒิภายนอกสถาบัน มีคุณวุฒิปริญญาโท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ไม่ต่ำกว่าผู้ช่วยศาสตราจารย์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ในสาขาวิชานั้นหรือสาขาวิชา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มีประสบการณ์ด้านการสอน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 มีประสบการณ์ในการทำวิจัย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ที่ไม่ใช่ส่วนหนึ่งของการศึกษา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เพื่อรับปริญญา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อาจารย์ประจำหรือผู้ทรงคุณวุฒิภายนอกสถาบัน มีคุณวุฒิปริญญาเอก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ไม่ต่ำกว่ารองศาสตราจารย์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ในสาขาวิชานั้นหรือสาขาวิชา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มีประสบการณ์ด้านการสอน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 มีประสบการณ์ในการทำวิจัย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ที่ไม่ใช่ส่วนหนึ่งของการศึกษา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เพื่อรับปริญญา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136904" cy="43204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ในกรณีอาจารย์ประจำหลักสูตรบัณฑิตศึกษา โดยอนุโลมตามข้อ 17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ของเกณฑ์ฯ ดังนี้ “ให้อาจารย์ที่มีคุณวุฒิระดับปริญญาเอกเป็นอาจารย์ผู้สอนในหลักสูตรระดับปริญญาโทได้  แม้จะยังไม่มีผลงานวิจัยหลังจากสำเร็จการศึกษา ทั้งนี้  ภายในระยะเวลา 2 ปี นับจากวันที่เริ่มสอนจะต้องมีผลงานวิจัยจึงจะสามารถเป็นอาจารย์ผู้สอนในระดับปริญญาเอก  และเป็นอาจารย์ประจำหลักสูตร อาจารย์ที่ปรึกษาวิทยานิพนธ์ และอาจารย์ผู้สอบวิทยานิพนธ์ในระดับปริญญาโทและปริญญาเอกได้”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(หนังสือเวียนที่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0506(4)/ว867 ลงวันที่ 18 กรกฎาคม 2555) 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37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05679"/>
              </p:ext>
            </p:extLst>
          </p:nvPr>
        </p:nvGraphicFramePr>
        <p:xfrm>
          <a:off x="179512" y="1286338"/>
          <a:ext cx="8856984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584176"/>
                <a:gridCol w="2664296"/>
                <a:gridCol w="2664296"/>
              </a:tblGrid>
              <a:tr h="571919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96633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คุณสมบัติของอาจารย์ที่ปรึกษาวิทยานิพนธ์หลัก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และอาจารย์ที่ปรึกษา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การค้นคว้าอิสระ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เป็นอาจารย์ประจำที่มีคุณวุฒิปริญญาเอก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ไม่ต่ำกว่ารองศาสตราจารย์ 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ในสาขาวิชานั้นหรือสาขาวิชา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มีประสบการณ์ในการทำวิจัยที่ไม่ใช่ส่วนหนึ่งของการศึกษาเพื่อรับปริญญา 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เป็นอาจารย์ประจำที่มีคุณวุฒิปริญญาเอก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ไม่ต่ำกว่ารองศาสตราจารย์ 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ในสาขาวิชานั้นหรือสาขาวิชา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4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 ที่ไม่ใช่ส่วนหนึ่งของการศึกษาเพื่อรับปริญญา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352928" cy="52215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การพิจารณากรณี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อาจารย์เกษียณอายุงานหรือลาออกจากราชการ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ดังนี้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pPr lvl="0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หลักสูตรสามารถจ้างอาจารย์ที่มีคุณสมบัติตามเกณฑ์ฯ ซึ่งเกษียณอายุงานหรือลาออกจากราชการ กลับเข้ามาทำงานแบบเต็มเวลาหรือบางเวลาได้โดยใช้ระบบการจ้างพนักงานมหาวิทยาลัย คือมีสัญญาจ้างที่ให้ค่าตอบแทนเป็นรายเดือนและมีการกำหนดภาระงานไว้อย่างชัดเจน อาจารย์ดังกล่าวสามารถปฏิบัติหน้าที่เป็นอาจารย์ประจำหลักสูตร อาจารย์ที่ปรึกษาวิทยานิพนธ์หลัก อาจารย์ที่ปรึกษาวิทยานิพนธ์ร่วม อาจารย์ผู้สอบวิทยานิพนธ์ และอาจารย์ผู้สอนได้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“อาจารย์เกษียณอายุงาน” สามารถปฏิบัติหน้าที่อาจารย์ที่ปรึกษาวิทยานิพนธ์หลักได้ต่อไปจนนักศึกษาสำเร็จการศึกษา หากนักศึกษาได้รับอนุมัติโครงร่างวิทยานิพนธ์ก่อนการเกษียณอายุ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06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47327"/>
              </p:ext>
            </p:extLst>
          </p:nvPr>
        </p:nvGraphicFramePr>
        <p:xfrm>
          <a:off x="179512" y="1268760"/>
          <a:ext cx="8818884" cy="392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51"/>
                <a:gridCol w="1402525"/>
                <a:gridCol w="2776537"/>
                <a:gridCol w="2696071"/>
              </a:tblGrid>
              <a:tr h="447589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440843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คุณสมบัติของอาจารย์ที่ปรึกษาวิทยานิพนธ์ร่วม 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(ถ้ามี)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เป็นอาจารย์ประจำ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ผู้ทรงคุณวุฒิภายนอกที่มีคุณวุฒิปริญญาเอก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ดำรงตำแหน่งทางวิชาการไม่ต่ำกว่ารองศาสตราจารย์ ในสาขาวิชานั้นหรือสาขาวิชา</a:t>
                      </a:r>
                      <a:b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2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</a:t>
                      </a:r>
                      <a:b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ที่ไม่ใช่ส่วนหนึ่งของการศึกษาเพื่อรับปริญญา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เป็นอาจารย์ประจำ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ผู้ทรงคุณวุฒิภายนอกที่มีคุณวุฒิปริญญาเอก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ดำรงตำแหน่งทางวิชาการไม่ต่ำกว่ารองศาสตราจารย์ </a:t>
                      </a:r>
                      <a:b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ในสาขาวิชานั้นหรือสาขาวิชา</a:t>
                      </a:r>
                      <a:b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ที่สัมพันธ์กัน </a:t>
                      </a:r>
                      <a:r>
                        <a:rPr kumimoji="0" lang="th-TH" sz="22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2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</a:t>
                      </a:r>
                      <a:b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2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ที่ไม่ใช่ส่วนหนึ่งของการศึกษาเพื่อรับปริญญา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68952" cy="5328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แนวทางบริหารเกณฑ์มาตรฐานหลักสูตรระดับอุดมศึกษา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พ.ศ. 2548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 7.6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ผู้เชี่ยวชาญ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เฉพาะ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หมายถึงบุคลากรที่มีความรู้ความเชี่ยวชาญในสาขาวิชาที่เปิดสอนเป็นอย่างดี ซึ่งอาจเป็นบุคลากรที่ไม่อยู่ในสายวิชาการ หรือเป็นผู้ทรงคุณวุฒิภายนอกสถาบัน โดยไม่ต้องพิจารณาด้านคุณวุฒิและตำแหน่งทาง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วิชาการ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ผู้เชี่ยวชาญ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เฉพาะที่จะเป็นอาจารย์ที่ปรึกษาวิทยานิพนธ์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หลัก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ต้อง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เป็นบุคลากรประจำในสถาบันเท่านั้น ส่วน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ผู้เชี่ยวชาญเฉพาะที่จะเป็นอาจารย์ที่ปรึกษาวิทยานิพนธ์ร่วม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อาจเป็นบุคคลากรประจำในสถาบันหรือผู้ทรงคุณวุฒิภายนอกสถาบันที่มีความรู้ ความเชี่ยวชาญและประสบการณ์สูงในสาขาวิชา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นั้นๆ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เป็นที่ยอมรับในระดับหน่วยงานหรือระดับกระทรวงหรือวงการวิชาชีพด้านนั้น เทียบได้ไม่ต่ำกว่าระดับ 9 ขึ้นไป ตามหลักเกณฑ์และวิธีการที่สำนักงานคณะกรรมการข้าราชการ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พลเรือน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และหน่วยงานที่เกี่ยวข้องกำหนด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กรณี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หลักสูตรปริญญาเอกไม่มีอาจารย์ที่ปรึกษาวิทยานิพนธ์ร่วม อาจารย์ผู้สอบวิทยานิพนธ์ หรืออาจารย์ผู้สอน ที่ได้รับคุณวุฒิปริญญาเอก หรือไม่เป็นผู้ดำรงตำแหน่งทาง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วิชาการตั้งแต่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รองศาสตราจารย์ขึ้นไปในสาขาวิชาที่เปิดสอน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สถาบันอุดมศึกษาอาจแต่งตั้งผู้เชี่ยวชาญเฉพาะด้านแทนเป็นกรณีๆ ไป โดยความเห็นชอบของสภาสถาบันอุดมศึกษา และต้องแจ้งคณะกรรมการการอุดมศึกษาให้รับทราบการแต่งตั้งนั้นด้วย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79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01461"/>
              </p:ext>
            </p:extLst>
          </p:nvPr>
        </p:nvGraphicFramePr>
        <p:xfrm>
          <a:off x="145604" y="1268761"/>
          <a:ext cx="8856984" cy="299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440160"/>
                <a:gridCol w="2808312"/>
                <a:gridCol w="2808312"/>
              </a:tblGrid>
              <a:tr h="44608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506242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คุณสมบัติของอาจารย์ผู้สอบวิทยานิพนธ์ 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อาจารย์ประจำและผู้ทรงคุณวุฒิภายนอกสถาบัน ที่มีคุณวุฒิปริญญาเอกหรือดำรงตำแหน่งทางวิชาการไม่ต่ำกว่ารองศาสตราจารย์ ในสาขาวิชานั้น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สาขาวิชาที่สัมพันธ์กัน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มีประสบการณ์ในการทำวิจัยที่ไม่ใช่ส่วนหนึ่งของการศึกษาเพื่อรับปริญญา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อาจารย์ประจำและผู้ทรงคุณวุฒิภายนอกสถาบัน ที่มีคุณวุฒิปริญญาเอกหรือดำรงตำแหน่งทางวิชาการไม่ต่ำกว่ารองศาสตราจารย์ ในสาขาวิชานั้น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สาขาวิชาที่สัมพันธ์กัน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endParaRPr kumimoji="0" lang="en-US" sz="20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 มีประสบการณ์ในการทำวิจัยที่ไม่ใช่ส่วนหนึ่งของการศึกษาเพื่อรับปริญญา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55461"/>
              </p:ext>
            </p:extLst>
          </p:nvPr>
        </p:nvGraphicFramePr>
        <p:xfrm>
          <a:off x="323529" y="1268761"/>
          <a:ext cx="8640961" cy="290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00200"/>
                <a:gridCol w="2448271"/>
                <a:gridCol w="2376266"/>
              </a:tblGrid>
              <a:tr h="462604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41771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8. การตีพิมพ์เผยแพร่ผลงานของผู้สำเร็จการศึกษา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(เฉพาะแผน ก เท่านั้น)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ต้องเป็นรายงานสืบเนื่องฉบับเต็มในการประชุมวิชาการ</a:t>
                      </a:r>
                      <a:r>
                        <a:rPr kumimoji="0" lang="th-TH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(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proceeding) </a:t>
                      </a:r>
                      <a:r>
                        <a:rPr kumimoji="0" lang="th-TH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หรือวารสาร 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สิ่งพิมพ์วิชาการ ซึ่งอยู่ในรูปแบบเอกสาร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th-TH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สื่ออิเล็กทรอนิกส์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วารสารหรือสิ่งพิมพ์วิชาการ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ที่มีกรรมการภายนอกมาร่วมกลั่นกรอง (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peer review)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ซึ่งอยู่ในรูปแบบเอกสาร </a:t>
                      </a:r>
                      <a:b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สื่ออิเล็กทรอนิกส์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9126" y="4437112"/>
            <a:ext cx="8424936" cy="1200329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วิทยานิพนธ์ซึ่งเกี่ยวข้องกับสิ่งประดิษฐ์ การจดทะเบียนสิทธิบัตรหรืออนุสิทธิบัตร สามารถทดแทนการตีพิมพ์ในวารสารหรือสิ่งพิมพ์ทางวิชาการได้ โดยพิจารณาจากปีที่ได้รับสิทธิบัตร หรืออนุสิทธิบัตร ไม่ใช่ปีที่ขอจด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93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04721"/>
              </p:ext>
            </p:extLst>
          </p:nvPr>
        </p:nvGraphicFramePr>
        <p:xfrm>
          <a:off x="184845" y="1268760"/>
          <a:ext cx="878497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78843"/>
                <a:gridCol w="2664296"/>
                <a:gridCol w="2525613"/>
              </a:tblGrid>
              <a:tr h="505609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382823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ภาระงานอาจารย์ที่ปรึกษาวิทยานิพนธ์และการค้นคว้าอิสระในระดับบัณฑิตศึกษา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วิทยานิพนธ์ </a:t>
                      </a:r>
                      <a:endParaRPr kumimoji="0" lang="th-TH" sz="2000" b="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th-TH" sz="2000" u="none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 </a:t>
                      </a:r>
                      <a:r>
                        <a:rPr kumimoji="0" 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000" u="none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ต่อ นักศึกษา </a:t>
                      </a:r>
                      <a:r>
                        <a:rPr kumimoji="0" 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000" u="none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</a:t>
                      </a:r>
                      <a:endParaRPr kumimoji="0" lang="en-US" sz="2000" u="none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kumimoji="0" lang="th-TH" sz="2000" b="1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การค้นคว้าอิสระ 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ต่อ นักศึกษา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15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 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หากเป็นที่ปรึกษาทั้ง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ประเภทให้เทียบสัดส่วนนักศึกษาที่ทำวิทยานิพนธ์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คนเทียบเท่ากับ นักศึกษาที่ค้นคว้าอิสระ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วิทยานิพนธ์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ต่อ นักศึกษา 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 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24184"/>
              </p:ext>
            </p:extLst>
          </p:nvPr>
        </p:nvGraphicFramePr>
        <p:xfrm>
          <a:off x="539553" y="824663"/>
          <a:ext cx="7992888" cy="411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3014779"/>
                <a:gridCol w="3465942"/>
              </a:tblGrid>
              <a:tr h="732129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0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20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20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0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อธิบายกระบวนการหรือแสดงผลการดำเนินงานในประเด็นที่เกี่ยวข้อง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 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การกำกับมาตรฐาน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1.1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การบริหารจัดการหลักสูตรตามเกณฑ์มาตรฐานหลักสูตรที่กำหนดโดย </a:t>
                      </a:r>
                      <a:r>
                        <a:rPr kumimoji="0" lang="th-TH" sz="18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สกอ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ผลการบริหารจัดการหลักสูตรตามเกณฑ์มาตรฐานหลักสูตร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u="sng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ปริญญาตรี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เกณฑ์ 4 ข้อ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u="sng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บัณฑิตศึกษา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เกณฑ์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ข้อ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บัณฑิต</a:t>
                      </a:r>
                      <a:endParaRPr lang="th-TH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2.1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คุณภาพบัณฑิตตามกรอบมาตรฐานคุณวุฒิระดับอุดมศึกษาแห่งชาติ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ผลประเมินคุณภาพบัณฑิตตามกรอบมาตรฐานคุณวุฒิ </a:t>
                      </a: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ระดับอุดมศึกษาแห่งชาติ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/>
                      </a:r>
                      <a:b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(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โดยผู้ใช้บัณฑิต/ผู้มีส่วนได้ส่วนเสีย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2.2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การได้งานทำหรือผลงานวิจัยของผู้สำเร็จการศึกษา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ผลบัณฑิตปริญญาตรีที่ได้งานทำหรือประกอบอาชีพ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อิสระ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ผลงานของนักศึกษาปริญญาโท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/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เอกที่ตีพิมพ์หรือ</a:t>
                      </a: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เผยแพร่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ระดับหลักสูตร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4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08912" cy="2592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เกณฑ์มาตรฐานหลักสูตรระดับบัณฑิตศึกษา พ.ศ. 2548 ข้อ 10 กำหนดว่า อาจารย์ประจำ 1 คนเป็นอาจารย์ที่ปรึกษาวิทยานิพนธ์ได้ไม่เกิน 5 คน หากหลักสูตรใดมีอาจารย์ประจำที่มีศักยภาพพร้อมที่จะดูแลนักศึกษาได้มากกว่า 5 คน ให้อยู่ในดุลยพินิจของสถาบันอุดมศึกษา แต่ทั้งนี้ต้องไม่เกิน 10 คน  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8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64215"/>
              </p:ext>
            </p:extLst>
          </p:nvPr>
        </p:nvGraphicFramePr>
        <p:xfrm>
          <a:off x="523865" y="1340768"/>
          <a:ext cx="806489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00200"/>
                <a:gridCol w="1944216"/>
                <a:gridCol w="1872208"/>
              </a:tblGrid>
              <a:tr h="539402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5288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ที่ปรึกษาวิทยานิพนธ์และการค้นคว้าอิสระในระดับบัณฑิตศึกษามีผลงานวิจัยอย่างต่อเนื่องและสม่ำเสมอ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อย่างน้อย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เรื่อง</a:t>
                      </a:r>
                      <a:b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ในรอบ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115" algn="l"/>
                        </a:tabLst>
                        <a:defRPr/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อย่างน้อย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เรื่อง</a:t>
                      </a:r>
                      <a:b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</a:t>
                      </a: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รอบ </a:t>
                      </a:r>
                      <a:r>
                        <a:rPr lang="en-US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2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849" y="4149080"/>
            <a:ext cx="8352928" cy="523220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ให้นับรวมผลงานวิจัยที่ตีพิมพ์ในปีการศึกษาที่รับการประเมิน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1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62284"/>
              </p:ext>
            </p:extLst>
          </p:nvPr>
        </p:nvGraphicFramePr>
        <p:xfrm>
          <a:off x="251520" y="1268760"/>
          <a:ext cx="871296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2376263"/>
                <a:gridCol w="2160240"/>
                <a:gridCol w="2160240"/>
              </a:tblGrid>
              <a:tr h="509904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170616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11. </a:t>
                      </a:r>
                      <a:r>
                        <a:rPr kumimoji="0"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การปรับปรุงหลักสูตรตามรอบระยะเวลาที่กำหนด</a:t>
                      </a:r>
                      <a:endParaRPr lang="en-US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ต้องไม่เกิน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(จะต้องปรับปรุงให้เสร็จและอนุมัติ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ให้ความเห็นชอบ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โดย</a:t>
                      </a:r>
                      <a:br>
                        <a:rPr lang="th-TH" sz="20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สภา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มหาวิทยาลัย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สถาบัน เพื่อให้หลักสูตรใช้งานในปีที่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000" b="1" u="none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หมายเหตุ</a:t>
                      </a:r>
                      <a:r>
                        <a:rPr lang="th-TH" sz="2000" u="none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สำหรับหลักสูตร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 ประกาศใช้ในปีที่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หรือหลักสูตร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 ประกาศใช้ในปีที่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8)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ต้องไม่เกิน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(จะต้องปรับปรุงให้เสร็จและอนุมัติ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ให้ความเห็นชอบโดยสภามหาวิทยาลัย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สถาบัน เพื่อให้หลักสูตรใช้งานในปีที่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ต้องไม่เกิน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(จะต้องปรับปรุงให้เสร็จและอนุมัติ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ให้ความเห็นชอบโดยสภามหาวิทยาลัย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สถาบัน เพื่อให้หลักสูตรใช้งานในปีที่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l">
                        <a:tabLst>
                          <a:tab pos="28511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60192"/>
              </p:ext>
            </p:extLst>
          </p:nvPr>
        </p:nvGraphicFramePr>
        <p:xfrm>
          <a:off x="323528" y="1340768"/>
          <a:ext cx="8640961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160241"/>
                <a:gridCol w="2232248"/>
                <a:gridCol w="2232248"/>
              </a:tblGrid>
              <a:tr h="464166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568282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12.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ดำเนินงานให้เป็นไปตามตัวบ่งชี้ผลการดำเนินงานเพื่อการประกันคุณภาพหลักสูตรและการเรียนการสอนตามกรอบมาตรฐานคุณวุฒิระดับอุดมศึกษาแห่งชาติ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43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ตัวบ่งชี้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TQF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1 - 5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ต้องดำเนินการทุกตัว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indent="114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ตัวบ่งชี้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TQF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1 - 5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ต้องดำเนินการทุกตัว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43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0" algn="l"/>
                        </a:tabLst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ตัวบ่งชี้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TQF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1 - 5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ต้องดำเนินการทุกตัว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0542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143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เกณฑ์ 4 ข้อ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เกณฑ์ 12 ข้อ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914400" algn="l"/>
                        </a:tabLst>
                      </a:pP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เกณฑ์ 12 ข้อ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39604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เกณฑ์การประเมินดังกล่าวเป็นไปตามเกณฑ์มาตรฐานหลักสูตร พ.ศ.2548  และกรอบมาตรฐานคุณวุฒิระดับอุดมศึกษาแห่งชาติ พ.ศ.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2552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หากมีการประกาศใช้เกณฑ์มาตรฐานต่างๆ ที่เกี่ยวข้องใหม่ เกณฑ์การประเมินตามตัวบ่งชี้นี้จะต้องเป็นไปตามเกณฑ์มาตรฐานใหม่ฉบับที่ประกาศใช้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ล่าสุด</a:t>
            </a:r>
          </a:p>
          <a:p>
            <a:pPr marL="0" indent="0"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ผลการประเมินตัวบ่งชี้ที่ 1.1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กำหนดไว้เป็น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“ผ่าน” และ “ไม่ผ่าน” หากไม่ผ่านเกณฑ์ข้อใดข้อหนึ่ง ถือว่าหลักสูตรไม่ได้มาตรฐาน และผลเป็น “ไม่ผ่าน” (คะแนนเป็น ศูนย์)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43924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2.1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บัณฑิตตามกรอบมาตรฐานคุณวุฒิระดับอุดมศึกษา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แห่งชาติ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ผลประเมินคุณภาพบัณฑิตตามกรอบมาตรฐานคุณวุฒิระดับอุดมศึกษาแห่งชาติ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โดยผู้ใช้บัณฑิต/ผู้มีส่วนได้ส่วนเสีย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2.2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ได้งานทำหรือผลงานวิจัยของผู้สำเร็จการศึกษา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ผลบัณฑิตปริญญาตรีที่ได้งานทำหรือประกอบอาชีพอิสระ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ของนักศึกษาและผู้สำเร็จการศึกษาในระดับปริญญา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โท / เอกที่ได้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รับการตีพิมพ์หรือ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เผยแพร่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554461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 บัณฑิต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20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88640"/>
                <a:ext cx="8496944" cy="6336704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th-TH" sz="9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ตัวบ่งชี้ที่ 2.1   คุณภาพ</a:t>
                </a:r>
                <a:r>
                  <a:rPr lang="th-TH" sz="9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บัณฑิตตามกรอบมาตรฐานคุณวุฒิระดับอุดมศึกษาแห่งชาติ</a:t>
                </a:r>
                <a:endParaRPr lang="en-US" sz="9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4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ชนิด</a:t>
                </a:r>
                <a:r>
                  <a:rPr lang="th-TH" sz="8000" b="1" dirty="0">
                    <a:latin typeface="TH SarabunPSK" pitchFamily="34" charset="-34"/>
                    <a:cs typeface="TH SarabunPSK" pitchFamily="34" charset="-34"/>
                  </a:rPr>
                  <a:t>ของตัวบ่งชี้	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ผลลัพธ์  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4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คำอธิบาย</a:t>
                </a:r>
                <a:r>
                  <a:rPr lang="th-TH" sz="8000" b="1" dirty="0">
                    <a:latin typeface="TH SarabunPSK" pitchFamily="34" charset="-34"/>
                    <a:cs typeface="TH SarabunPSK" pitchFamily="34" charset="-34"/>
                  </a:rPr>
                  <a:t>ตัวบ่งชี้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	กรอบ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มาตรฐานคุณวุฒิระดับอุดมศึกษาแห่งชาติ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 (Thai Qualifications Framework for Higher Education: TQF)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ได้มีการกำหนดคุณลักษณะบัณฑิตที่พึงประสงค์ตามที่หลักสูตรกำหนดไว้ใน </a:t>
                </a:r>
                <a:r>
                  <a:rPr lang="th-TH" sz="8000" dirty="0" err="1">
                    <a:latin typeface="TH SarabunPSK" pitchFamily="34" charset="-34"/>
                    <a:cs typeface="TH SarabunPSK" pitchFamily="34" charset="-34"/>
                  </a:rPr>
                  <a:t>มคอ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.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ซึ่งครอบคลุมผลการเรียนรู้อย่างน้อย </a:t>
                </a: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>5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ด้านคือ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 1)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ด้านคุณธรรมจริยธรรม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 2)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ด้านความรู้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>3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ด้านทักษะทางปัญญา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 4)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ด้านทักษะความสัมพันธ์ระหว่างบุคคล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b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ความรับผิดชอบ และ</a:t>
                </a: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5)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ด้านทักษะการวิเคราะห์เชิงตัวเลข การสื่อสาร และการใช้เทคโนโลยีสารสนเทศ ตัวบ่งชี้นี้จะ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เป็น</a:t>
                </a:r>
                <a:b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ประเมินคุณภาพบัณฑิตในมุมมองของผู้ใช้บัณฑิต 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4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เกณฑ์</a:t>
                </a:r>
                <a:r>
                  <a:rPr lang="th-TH" sz="8000" b="1" dirty="0">
                    <a:latin typeface="TH SarabunPSK" pitchFamily="34" charset="-34"/>
                    <a:cs typeface="TH SarabunPSK" pitchFamily="34" charset="-34"/>
                  </a:rPr>
                  <a:t>การประเมิน</a:t>
                </a:r>
              </a:p>
              <a:p>
                <a:pPr marL="0" indent="0">
                  <a:buNone/>
                </a:pP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	ใช้ค่าเฉลี่ยของคะแนนประเมินบัณฑิต (คะแนนเต็ม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5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4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                คะแนนที่ได้ </a:t>
                </a:r>
                <a:r>
                  <a:rPr lang="en-US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8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h-TH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ผลรวมของค่าคะแนนที่ได้จากการประเมินบัณฑิต</m:t>
                        </m:r>
                      </m:num>
                      <m:den>
                        <m:r>
                          <a:rPr lang="th-TH" sz="8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จำนวนบัณฑิตที่ได้รับการประเมินทั้งหมด</m:t>
                        </m:r>
                      </m:den>
                    </m:f>
                  </m:oMath>
                </a14:m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en-US" sz="8000" dirty="0">
                    <a:latin typeface="TH SarabunPSK" pitchFamily="34" charset="-34"/>
                    <a:cs typeface="TH SarabunPSK" pitchFamily="34" charset="-34"/>
                  </a:rPr>
                </a:br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ข้อมูล</a:t>
                </a:r>
                <a:r>
                  <a:rPr lang="th-TH" sz="8000" b="1" dirty="0">
                    <a:latin typeface="TH SarabunPSK" pitchFamily="34" charset="-34"/>
                    <a:cs typeface="TH SarabunPSK" pitchFamily="34" charset="-34"/>
                  </a:rPr>
                  <a:t>ประกอบ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จำนวน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บัณฑิตที่รับการประเมินจากผู้ใช้บัณฑิตจะต้องไม่น้อยกว่าร้อยละ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20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ของจำนวนบัณฑิตที่สำเร็จการศึกษา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88640"/>
                <a:ext cx="8496944" cy="6336704"/>
              </a:xfrm>
              <a:blipFill rotWithShape="1">
                <a:blip r:embed="rId2"/>
                <a:stretch>
                  <a:fillRect l="-1148" t="-1732" r="-4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5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5129" y="476672"/>
            <a:ext cx="8856984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ปริญญาตรี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ร้อย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ละของบัณฑิตปริญญาตรีที่ได้งานทำหรือประกอบอาชีพ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อิสระภายใน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</a:t>
            </a:r>
            <a:endParaRPr lang="th-TH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บัณฑิต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ปริญญาตรีที่สำเร็จศึกษาในหลักสูตรภาคปกติ ภาคพิเศษ และภาคนอกเวลาในสาขานั้นๆที่ได้งานทำหรือมีกิจการของตนเองที่มีรายได้ประจำภายในระยะเวลา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1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ปีนับจากวันที่สำเร็จการศึกษาเมื่อเทียบกับบัณฑิตที่สำเร็จการศึกษาในปีการศึกษานั้น การนับการมีงานทำนับกรณีการทำงานสุจริตทุกประเภทที่สามารถสร้างรายได้เข้ามาเป็นประจำเพื่อเลี้ยงชีพตนเองได้ การคำนวณร้อยละของผู้มีงานทำของผู้สำเร็จการศึกษาที่ลงทะเบียนเรียนในภาคพิเศษหรือภาคนอกเวลาให้คำนวณเฉพาะผู้ที่เปลี่ยนงานใหม่หลังสำเร็จการศึกษาเท่านั้น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	โดยการแปลงค่าร้อยละของบัณฑิตปริญญาตรีที่ได้งานทำหรือประกอบอาชีพอิสระภายใน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 ปีเป็นคะแนนระหว่าง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0 – 5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กำหนดให้เป็นคะแนนเต็ม 5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=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100</a:t>
            </a:r>
            <a:endParaRPr lang="en-US" sz="9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9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  </a:t>
            </a: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3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548680"/>
                <a:ext cx="8352928" cy="511256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1. คำนวณ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ค่าร้อยละของบัณฑิตปริญญาตรีที่ได้งานทำหรือประกอบอาชีพอิสระภายใน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1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 ปี ตาม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</a:p>
              <a:p>
                <a:pPr marL="0" indent="0">
                  <a:buNone/>
                </a:pP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8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8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จำนวนบัณฑิตปริญญาตรีที่ได้งานทำหรือประกอบอาชีพอิสระภายใน </m:t>
                          </m:r>
                          <m:r>
                            <m:rPr>
                              <m:nor/>
                            </m:rPr>
                            <a:rPr lang="th-TH" sz="8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th-TH" sz="8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ปี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8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จำนวนบัณฑิตที่ตอบแบบสำรวจทั้งหมด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8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8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8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th-TH" sz="80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คำนวณค่าร้อยละนี้ไม่นำบัณฑิตที่ศึกษาต่อ เกณฑ์ทหาร อุปสมบท และบัณฑิตที่มีงานทำแล้วแต่ไม่ได้เปลี่ยนงาน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/>
                </a:r>
                <a:b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มา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พิจารณา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.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แปลง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ค่าร้อยละที่คำนวณได้ในข้อ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5	</a:t>
                </a:r>
              </a:p>
              <a:p>
                <a:pPr marL="0" indent="0">
                  <a:buNone/>
                </a:pPr>
                <a:endParaRPr lang="th-TH" sz="8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8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ค่าร้อยละของบัณฑิตปริญญาตรีที่ได้งานทำหรือประกอบอาชีพอิสระภายใน </m:t>
                        </m:r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th-TH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ปี</m:t>
                        </m:r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100 </m:t>
                        </m:r>
                      </m:den>
                    </m:f>
                    <m:r>
                      <m:rPr>
                        <m:sty m:val="p"/>
                      </m:rPr>
                      <a:rPr lang="en-US" sz="8000">
                        <a:solidFill>
                          <a:srgbClr val="002060"/>
                        </a:solidFill>
                        <a:latin typeface="Cambria Math"/>
                      </a:rPr>
                      <m:t>x</m:t>
                    </m:r>
                    <m:r>
                      <a:rPr lang="en-US" sz="80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8000" b="0" i="0" smtClean="0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th-TH" sz="8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หมาย</a:t>
                </a:r>
                <a:r>
                  <a:rPr lang="th-TH" sz="8000" b="1" dirty="0">
                    <a:latin typeface="TH SarabunPSK" pitchFamily="34" charset="-34"/>
                    <a:cs typeface="TH SarabunPSK" pitchFamily="34" charset="-34"/>
                  </a:rPr>
                  <a:t>เหตุ</a:t>
                </a:r>
                <a:r>
                  <a:rPr lang="en-US" sz="8000" b="1" dirty="0">
                    <a:latin typeface="TH SarabunPSK" pitchFamily="34" charset="-34"/>
                    <a:cs typeface="TH SarabunPSK" pitchFamily="34" charset="-34"/>
                  </a:rPr>
                  <a:t> :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  จำนวนบัณฑิตที่ตอบแบบสำรวจจะต้องไม่น้อยกว่าร้อยละ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70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ของจำนวนบัณฑิตที่สำเร็จการศึกษา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8000" b="1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548680"/>
                <a:ext cx="8352928" cy="5112568"/>
              </a:xfrm>
              <a:blipFill rotWithShape="1">
                <a:blip r:embed="rId2"/>
                <a:stretch>
                  <a:fillRect l="-803" t="-154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2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712968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(ปริญญาโท)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ผลงานของนักศึกษาและผู้สำเร็จการศึกษาในระดับปริญญาโท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				ได้รับ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การตีพิมพ์หรือเผยแพร่</a:t>
            </a:r>
            <a:endParaRPr lang="th-TH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การศึกษา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ในระดับปริญญาโทจะต้องมีการค้นคว้า คิดอย่างเป็นระบบ วิจัยเพื่อหาคำตอบที่มีความน่าเชื่อถือ ผู้สำเร็จการศึกษาจะต้องประมวลความรู้เพื่อจัดทำผลงานที่แสดงถึงความสามารถในการใช้ความรู้อย่างเป็นระบบและสามารถนำเผยแพร่ให้เป็นประโยชน์ต่อสาธารณะ ตัวบ่งชี้นี้จะเป็นการประเมินคุณภาพของผลงานของผู้สำเร็จการศึกษาในระดับปริญญาโท</a:t>
            </a:r>
            <a:endParaRPr lang="th-TH" sz="9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	โดยการแปลงค่าร้อยละของผลรวมถ่วงน้ำหนักของผลงานที่ตีพิมพ์เผยแพร่ต่อผู้สำเร็จการศึกษาเป็นคะแนนระหว่าง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0 – 5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กำหนดให้เป็นคะแนนเต็ม 5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=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40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th-TH" sz="9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  </a:t>
            </a: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7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54339"/>
              </p:ext>
            </p:extLst>
          </p:nvPr>
        </p:nvGraphicFramePr>
        <p:xfrm>
          <a:off x="539552" y="824661"/>
          <a:ext cx="8352927" cy="462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14"/>
                <a:gridCol w="2661774"/>
                <a:gridCol w="4138839"/>
              </a:tblGrid>
              <a:tr h="1184185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อธิบายกระบวนการหรือแสดงผลการดำเนินงานในประเด็นที่เกี่ยวข้อง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4409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3.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นักศึกษา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3.1 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การรับนักศึกษา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การรับนักศึกษา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การเตรียมความพร้อมก่อนเข้าศึกษา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656184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3.2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การส่งเสริมและพัฒนานักศึกษา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ควบคุมการดูแลการให้คำปรึกษาวิชาการและแนะแนว</a:t>
                      </a: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แก่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นักศึกษา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ในระดับปริญญาตรี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ควบคุมดูแลการให้คำปรึกษาวิทยานิพนธ์และการค้นคว้า</a:t>
                      </a: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อิสระ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baseline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ใน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ระดับบัณฑิตศึกษา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การ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พัฒนาศักยภาพนักศึกษาและการเสริมสร้างทักษะการ</a:t>
                      </a: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เรียนรู้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800" b="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ใน</a:t>
                      </a:r>
                      <a:r>
                        <a:rPr lang="th-TH" sz="1800" b="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ศตวรรษที่ 21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3.3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ผลที่เกิดกับนักศึกษา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อัตราการคงอยู่ของนักศึกษา 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อัตราการสำเร็จการศึกษา  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ความพึงพอใจและผลการจัดการข้อร้องเรียนของนักศึกษา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ระดับหลักสูตร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548680"/>
                <a:ext cx="8352928" cy="4536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1.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ค่าร้อยละของผลรวมถ่วงน้ำหนักของผลงานที่ตีพิมพ์เผยแพร่ต่อผู้สำเร็จการศึกษา ตามสูตร </a:t>
                </a:r>
                <a:endParaRPr lang="th-TH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2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ผลรวมถ่วงน้ำหนักของผลงานที่ตีพิมพ์หรือเผยแพร่ของนักศึกษาและผู้สำเร็จการศึกษาระดับปริญญาโท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20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จำนวนผู้สำเร็จการศึกษาระดับปริญญาโททั้งหมด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th-TH" sz="20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.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แปลง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5	</a:t>
                </a:r>
              </a:p>
              <a:p>
                <a:pPr marL="0" indent="0">
                  <a:buNone/>
                </a:pPr>
                <a:endParaRPr lang="th-TH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ร้อยละของผลรวมถ่วงน้ำหนักของผลงานที่ตีพิมพ์หรือเผยแพร่ต่อผู้สำเร็จการศึกษา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2000">
                        <a:solidFill>
                          <a:srgbClr val="002060"/>
                        </a:solidFill>
                        <a:latin typeface="Cambria Math"/>
                      </a:rPr>
                      <m:t>x</m:t>
                    </m:r>
                    <m:r>
                      <a:rPr lang="en-US" sz="20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th-TH" sz="2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2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548680"/>
                <a:ext cx="8352928" cy="4536504"/>
              </a:xfrm>
              <a:blipFill rotWithShape="1">
                <a:blip r:embed="rId2"/>
                <a:stretch>
                  <a:fillRect l="-803" t="-80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14462"/>
              </p:ext>
            </p:extLst>
          </p:nvPr>
        </p:nvGraphicFramePr>
        <p:xfrm>
          <a:off x="395536" y="561256"/>
          <a:ext cx="8352928" cy="473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7488832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ค่าน้ำหนัก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0.10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บทความฉบับสมบูรณ์ที่ตีพิมพ์ในลักษณะใดลักษณะหนึ่ง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0.20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บทความฉบับสมบูรณ์ที่ตีพิมพ์ในรายงานสืบเนื่องจากการประชุมวิชาการระดับชาติ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0.40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196850" algn="l"/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บทความฉบับสมบูรณ์ที่ตีพิมพ์ในรายงานสืบเนื่องจากการประชุมวิชาการระดับนานาชาติ หรือในวารสารทางวิชาการระดับชาติที่ไม่อยู่ในฐานข้อมูล ตามประกาศ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2556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กกอ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.ทราบภายใน 30 วันนับแต่วันที่ออกประกาศ  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ผลงานที่ได้รับการจดอนุสิทธิบัตร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0.60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บทความที่ตีพิมพ์ในวารสารวิชาการที่ปรากฏในฐานข้อมูล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TCI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2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0.80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บทความที่ตีพิมพ์ในวารสารวิชาการระดับนานาชาติที่ไม่อยู่ในฐานข้อมูล ตามประกาศ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2556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กพอ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กกอ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.ทราบภายใน 30 วันนับแต่วันที่ออกประกาศ (ซึ่งไม่อยู่ใน </a:t>
                      </a:r>
                      <a:r>
                        <a:rPr lang="en-US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Beall’s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list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 หรือตีพิมพ์ในวารสารวิชาการที่ปรากฏในฐานข้อมูล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TCI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กลุ่มที่ 1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1.00</a:t>
                      </a: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201295" algn="l"/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บทความที่ตีพิมพ์ในวารสารวิชาการระดับนานาชาติที่ปรากฏในฐานข้อมูลระดับนานาชาติตามประกาศ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หรือระเบียบคณะกรรมการการอุดมศึกษา ว่าด้วย หลักเกณฑ์การพิจารณาวารสารทางวิชาการสำหรับการเผยแพร่ผลงานทางวิชาการ พ.ศ.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2556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ผลงานที่ได้รับการจดสิทธิบัตร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0259" marR="50259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17601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50963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กำหนดระดับคุณภาพผลงานทางวิชาการ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445224"/>
            <a:ext cx="8424935" cy="646331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  <a:tab pos="135096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การส่งบทความเพื่อพิจารณาคัดเลือกให้นำเสนอในการประชุมวิชาการต้องส่งเป็นฉบับสมบูรณ์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Full Paper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และเมื่อได้รับการตอบรับและตีพิมพ์แล้ว การตีพิมพ์ต้องตีพิมพ์เป็นฉบับสมบูรณ์ซึ่งสามารถอยู่ในรูปแบบเอกสาร หรือสื่ออิเล็กทรอนิกส์ได้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2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pPr marL="0" indent="0">
              <a:buNone/>
            </a:pPr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6948"/>
              </p:ext>
            </p:extLst>
          </p:nvPr>
        </p:nvGraphicFramePr>
        <p:xfrm>
          <a:off x="395535" y="908720"/>
          <a:ext cx="8352928" cy="1937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6912768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ค่าน้ำหนัก</a:t>
                      </a:r>
                      <a:endParaRPr lang="en-US" sz="20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</a:t>
                      </a:r>
                      <a:endParaRPr lang="en-US" sz="20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0.20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spc="-4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งานสร้างสรรค์ที่มีการเผยแพร่สู่สาธารณะในลักษณะใดลักษณะหนึ่ง หรือผ่านสื่ออิเล็กทรอนิกส์ </a:t>
                      </a:r>
                      <a:r>
                        <a:rPr lang="en-US" sz="2000" spc="-40">
                          <a:effectLst/>
                          <a:latin typeface="TH SarabunPSK"/>
                          <a:ea typeface="Calibri"/>
                          <a:cs typeface="Cordia New"/>
                        </a:rPr>
                        <a:t>online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0.40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งานสร้างสรรค์ที่ได้รับการเผยแพร่ในระดับสถาบัน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0.60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งานสร้างสรรค์ที่ได้รับการเผยแพร่ในระดับชาติ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0.80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งานสร้างสรรค์ที่ได้รับการเผยแพร่ในระดับความร่วมมือระหว่างประเทศ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1.00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งานสร้างสรรค์ที่ได้รับการเผยแพร่ในระดับภูมิภาคอาเซียน/นานาชาติ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216" y="313634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กำหนดระดับคุณภาพงานสร้างสรรค์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207459"/>
            <a:ext cx="8712968" cy="369332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ผลงานสร้างสรรค์ทุกชิ้นต้องผ่านการพิจารณาจากคณะกรรมการที่มีองค์ประกอบไม่น้อยกว่า 3 คน โดยมีบุคคลภายนอกสถาบันร่วมพิจารณา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ด้วย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32287"/>
            <a:ext cx="8712968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ผลงานวิจัยที่มีชื่อนักศึกษาและอาจารย์ร่วมกันและนับในตัวบ่งชี้นี้แล้ว สามารถนำไปนับในตัวบ่งชี้ผลงานทาง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วิชาการ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อาจารย์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ลงานของนักศึกษาและผู้สำเร็จการศึกษาให้นับผลงานทุกชิ้นที่มีการตีพิมพ์เผยแพร่ในปีการประเมิน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ในกรณีที่ไม่มีผู้สำเร็จการศึกษาไม่พิจารณาตัวบ่งชี้นี้</a:t>
            </a:r>
          </a:p>
        </p:txBody>
      </p:sp>
    </p:spTree>
    <p:extLst>
      <p:ext uri="{BB962C8B-B14F-4D97-AF65-F5344CB8AC3E}">
        <p14:creationId xmlns:p14="http://schemas.microsoft.com/office/powerpoint/2010/main" val="22827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71296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(ปริญญาเอก)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ผลงานของนักศึกษาและผู้สำเร็จการศึกษาในระดับ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ปริญญาเอก</a:t>
            </a:r>
            <a:b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			ที่ได้รับ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การตีพิมพ์หรือเผยแพร่</a:t>
            </a:r>
            <a:endParaRPr lang="th-TH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การศึกษาในระดับปริญญาเอกเป็นการศึกษาในระดับสูงจะต้องมีการค้นคว้า คิดอย่างเป็นระบบ วิจัยเพื่อหาประเด็นความรู้ใหม่ที่มีความน่าเชื่อถือ เป็นประโยชน์ ผู้สำเร็จการศึกษาจะต้องประมวล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ความรู้เพื่อ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จัดทำผลงานที่แสดงถึงความสามารถในการใช้ความรู้อย่างเป็นระบบและสามารถนำเผยแพร่ให้เป็นประโยชน์ต่อสาธารณะ ตัวบ่งชี้นี้จะเป็นการประเมินคุณภาพของผลงานของผู้สำเร็จการศึกษาในระดับปริญญาเอก</a:t>
            </a:r>
            <a:endParaRPr lang="th-TH" sz="9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	โดยการแปลงค่าร้อยละของผลรวมถ่วงน้ำหนักของผลงานที่ตีพิมพ์เผยแพร่ต่อผู้สำเร็จการศึกษา เป็นคะแนนระหว่าง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0 – 5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กำหนดให้เป็นคะแนนเต็ม 5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=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80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06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692696"/>
                <a:ext cx="8352928" cy="367240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</a:p>
              <a:p>
                <a:pPr marL="0" indent="0">
                  <a:buNone/>
                </a:pPr>
                <a:r>
                  <a:rPr lang="th-TH" sz="8000" b="1" dirty="0" smtClean="0">
                    <a:latin typeface="TH SarabunPSK" pitchFamily="34" charset="-34"/>
                    <a:cs typeface="TH SarabunPSK" pitchFamily="34" charset="-34"/>
                  </a:rPr>
                  <a:t>1.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ค่าร้อยละของผลรวมถ่วงน้ำหนักของผลงานที่ตีพิมพ์เผยแพร่ต่อผู้สำเร็จการศึกษา ตามสูตร </a:t>
                </a:r>
                <a:endParaRPr lang="th-TH" sz="8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4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7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h-TH" sz="72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ผลรวมถ่วงน้ำหนักของผลงานที่ตีพิมพ์หรือเผยแพร่ของนักศึกษาและผู้สำเร็จการศึกษาระดับปริญญา</m:t>
                          </m:r>
                          <m:r>
                            <m:rPr>
                              <m:nor/>
                            </m:rPr>
                            <a:rPr lang="th-TH" sz="7200" b="0" i="0" smtClean="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เอก</m:t>
                          </m:r>
                          <m:r>
                            <m:rPr>
                              <m:nor/>
                            </m:rPr>
                            <a:rPr lang="en-US" sz="72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th-TH" sz="72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จำนวนผู้สำเร็จการศึกษาระดับปริญญา</m:t>
                          </m:r>
                          <m:r>
                            <m:rPr>
                              <m:nor/>
                            </m:rPr>
                            <a:rPr lang="th-TH" sz="7200" b="0" i="0" smtClean="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เอก</m:t>
                          </m:r>
                          <m:r>
                            <m:rPr>
                              <m:nor/>
                            </m:rPr>
                            <a:rPr lang="th-TH" sz="7200">
                              <a:solidFill>
                                <a:srgbClr val="002060"/>
                              </a:solidFill>
                              <a:latin typeface="TH SarabunPSK" pitchFamily="34" charset="-34"/>
                              <a:cs typeface="TH SarabunPSK" pitchFamily="34" charset="-34"/>
                            </a:rPr>
                            <m:t>ทั้งหมด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7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7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72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th-TH" sz="7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8000" dirty="0" smtClean="0">
                    <a:latin typeface="TH SarabunPSK" pitchFamily="34" charset="-34"/>
                    <a:cs typeface="TH SarabunPSK" pitchFamily="34" charset="-34"/>
                  </a:rPr>
                  <a:t>2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.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แปลง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ค่าร้อยละที่คำนวณได้ในข้อ </a:t>
                </a:r>
                <a:r>
                  <a:rPr lang="en-US" sz="8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8000" dirty="0">
                    <a:latin typeface="TH SarabunPSK" pitchFamily="34" charset="-34"/>
                    <a:cs typeface="TH SarabunPSK" pitchFamily="34" charset="-34"/>
                  </a:rPr>
                  <a:t>เทียบกับคะแนนเต็ม </a:t>
                </a:r>
                <a:r>
                  <a:rPr lang="th-TH" sz="8000" dirty="0" smtClean="0">
                    <a:latin typeface="TH SarabunPSK" pitchFamily="34" charset="-34"/>
                    <a:cs typeface="TH SarabunPSK" pitchFamily="34" charset="-34"/>
                  </a:rPr>
                  <a:t>5	</a:t>
                </a:r>
              </a:p>
              <a:p>
                <a:pPr marL="0" indent="0">
                  <a:buNone/>
                </a:pPr>
                <a:endParaRPr lang="th-TH" sz="4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	คะแนนที่ได้ </a:t>
                </a:r>
                <a:r>
                  <a:rPr lang="en-US" sz="8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8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8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ร้อยละของผลรวมถ่วงน้ำหนักของผลงานที่ตีพิมพ์หรือเผยแพร่ต่อผู้สำเร็จการศึกษา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80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8000" b="0" i="0" dirty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8000" dirty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8000">
                        <a:solidFill>
                          <a:srgbClr val="002060"/>
                        </a:solidFill>
                        <a:latin typeface="Cambria Math"/>
                      </a:rPr>
                      <m:t>x</m:t>
                    </m:r>
                    <m:r>
                      <a:rPr lang="en-US" sz="80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8000" b="0" i="0" smtClean="0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th-TH" sz="8000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th-TH" sz="8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8000" b="1" dirty="0" smtClean="0">
                    <a:latin typeface="TH SarabunPSK" pitchFamily="34" charset="-34"/>
                    <a:cs typeface="TH SarabunPSK" pitchFamily="34" charset="-34"/>
                  </a:rPr>
                  <a:t> </a:t>
                </a:r>
                <a:endParaRPr lang="en-US" sz="80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th-TH" sz="8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692696"/>
                <a:ext cx="8352928" cy="3672408"/>
              </a:xfrm>
              <a:blipFill rotWithShape="1">
                <a:blip r:embed="rId2"/>
                <a:stretch>
                  <a:fillRect l="-803" t="-215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43441"/>
              </p:ext>
            </p:extLst>
          </p:nvPr>
        </p:nvGraphicFramePr>
        <p:xfrm>
          <a:off x="395536" y="774269"/>
          <a:ext cx="8352928" cy="4166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7488832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ค่าน้ำหนัก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0.20</a:t>
                      </a:r>
                      <a:endParaRPr lang="en-US" sz="16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บทความฉบับสมบูรณ์ที่ตีพิมพ์ในรายงานสืบเนื่องจากการประชุมวิชาการระดับชาติ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0.40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196850" algn="l"/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บทความฉบับสมบูรณ์ที่ตีพิมพ์ในรายงานสืบเนื่องจากการประชุมวิชาการระดับนานาชาติ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หรือในวารสารทางวิชาการระดับชาติที่ไม่อยู่ในฐานข้อมูล ตามประกาศ 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หรือ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2556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กพอ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กกอ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.ทราบภายใน 30 วันนับแต่วันที่ออกประกาศ  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ผลงานที่ได้รับการจดอนุสิทธิบัตร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0.60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บทความที่ตีพิมพ์ในวารสารวิชาการที่ปรากฏในฐานข้อมูล </a:t>
                      </a: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TCI </a:t>
                      </a:r>
                      <a:r>
                        <a:rPr lang="th-TH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กลุ่มที่ 2</a:t>
                      </a:r>
                      <a:endParaRPr lang="en-US" sz="16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0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0.80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บทความที่ตีพิมพ์ในวารสารวิชาการระดับนานาชาติที่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ไม่อยู่ในฐานข้อมูล ตามประกาศ 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หรือ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2556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กพอ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กกอ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.ทราบภายใน 30 วันนับแต่วันที่ออกประกาศ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(ซึ่งไม่อยู่ใน </a:t>
                      </a:r>
                      <a:r>
                        <a:rPr lang="en-US" sz="16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Beall’s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list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 หรือตีพิมพ์ในวารสารวิชาการที่ปรากฏในฐานข้อมูล </a:t>
                      </a: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TCI 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กลุ่มที่ 1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1.00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201295" algn="l"/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บทความที่ตีพิมพ์ในวารสารวิชาการระดับนานาชาติที่ปรากฏในฐานข้อมูลระดับนานาชาติตามประกาศ </a:t>
                      </a:r>
                      <a:r>
                        <a:rPr lang="th-TH" sz="16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ก.พ.อ</a:t>
                      </a: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 หรือระเบียบคณะกรรมการการอุดมศึกษา ว่าด้วย หลักเกณฑ์การพิจารณาวารสารทางวิชาการสำหรับการเผยแพร่ผลงานทางวิชาการ 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/>
                      </a:r>
                      <a:br>
                        <a:rPr lang="th-TH" sz="16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พ.ศ. </a:t>
                      </a:r>
                      <a:r>
                        <a:rPr lang="en-US" sz="16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2556</a:t>
                      </a:r>
                      <a:r>
                        <a:rPr lang="th-TH" sz="16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ผลงานที่ได้รับการจดสิทธิบัตร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17601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50963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กำหนดระดับคุณภาพผลงานทางวิชาการ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445224"/>
            <a:ext cx="8424935" cy="646331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การส่งบทความเพื่อพิจารณาคัดเลือกให้นำเสนอในการประชุมวิชาการต้องส่งเป็นฉบับสมบูรณ์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Full Paper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และเมื่อได้รับการตอบ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รับ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ตีพิมพ์แล้ว การตีพิมพ์ต้องตีพิมพ์เป็นฉบับสมบูรณ์ซึ่งสามารถอยู่ในรูปแบบเอกสาร หรือสื่ออิเล็กทรอนิกส์ได้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7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pPr marL="0" indent="0">
              <a:buNone/>
            </a:pPr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4418"/>
              </p:ext>
            </p:extLst>
          </p:nvPr>
        </p:nvGraphicFramePr>
        <p:xfrm>
          <a:off x="395535" y="908720"/>
          <a:ext cx="8352928" cy="1937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6912768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ค่าน้ำหนัก</a:t>
                      </a:r>
                      <a:endParaRPr lang="en-US" sz="20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ระดับคุณภาพ</a:t>
                      </a:r>
                      <a:endParaRPr lang="en-US" sz="2000" b="1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0.20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งานสร้างสรรค์ที่มีการเผยแพร่สู่สาธารณะในลักษณะใดลักษณะหนึ่ง หรือผ่านสื่ออิเล็กทรอนิกส์ </a:t>
                      </a:r>
                      <a:r>
                        <a:rPr lang="en-US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online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0.40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งานสร้างสรรค์ที่ได้รับการเผยแพร่ในระดับสถาบัน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0.60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งานสร้างสรรค์ที่ได้รับการเผยแพร่ในระดับชาติ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0.80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งานสร้างสรรค์ที่ได้รับการเผยแพร่ในระดับความร่วมมือระหว่างประเทศ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1.00</a:t>
                      </a:r>
                      <a:endParaRPr lang="en-US" sz="200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BrowalliaUPC"/>
                          <a:ea typeface="Calibri"/>
                          <a:cs typeface="TH SarabunPSK"/>
                        </a:rPr>
                        <a:t>งานสร้างสรรค์ที่ได้รับการเผยแพร่ในระดับภูมิภาคอาเซียน/นานาชาติ</a:t>
                      </a:r>
                      <a:endParaRPr lang="en-US" sz="2000" dirty="0">
                        <a:effectLst/>
                        <a:latin typeface="BrowalliaUPC"/>
                        <a:ea typeface="Cordia New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216" y="313634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กำหนดระดับคุณภาพงานสร้างสรรค์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068960"/>
            <a:ext cx="8424935" cy="646331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ผลงานสร้างสรรค์ทุกชิ้นต้องผ่านการพิจารณาจากคณะกรรมการที่มีองค์ประกอบไม่น้อยกว่า 3 คน  โดยมีบุคคลภายนอกสถาบันร่วมพิจารณาด้วย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3933056"/>
            <a:ext cx="8409789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ผลงานวิจัยที่มีชื่อนักศึกษาและอาจารย์ร่วมกันและนับในตัวบ่งชี้นี้แล้ว สามารถนำไปนับในตัวบ่งชี้ผลงานทางวิชาการของอาจารย์ 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ของนักศึกษาและผู้สำเร็จการศึกษาให้นับผลงานทุกชิ้นที่มีการตีพิมพ์เผยแพร่ในปีการประเมิน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นั้นๆ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กรณีที่ไม่มีผู้สำเร็จการศึกษาไม่พิจารณาตัวบ่งชี้นี้</a:t>
            </a:r>
          </a:p>
        </p:txBody>
      </p:sp>
    </p:spTree>
    <p:extLst>
      <p:ext uri="{BB962C8B-B14F-4D97-AF65-F5344CB8AC3E}">
        <p14:creationId xmlns:p14="http://schemas.microsoft.com/office/powerpoint/2010/main" val="38639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3168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 การรับนักศึกษา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  การส่งเสริมและพัฒนานักศึกษา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  ผลที่เกิดกับนักศึกษา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554461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 นักศึกษา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81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568952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3.1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การรับ</a:t>
            </a: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นักศึกษา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คุณสมบัติของนักศึกษาที่รับเข้าศึกษาในหลักสูตรเป็นปัจจัยพื้นฐานของความสำเร็จ แต่ละหลักสูตรจะมีแนวคิดปรัชญาในการออกแบบหลักสูตร ซึ่งจำเป็นต้องมีการกำหนดคุณสมบัติของนักศึกษาที่สอดคล้องกับลักษณะธรรมชาติของหลักสูตร  การกำหนดเกณฑ์ที่ใช้ในการคัดเลือกต้องมีความโปร่งใส ชัดเจน และสอดคล้องกับคุณสมบัติของนักศึกษาที่กำหนดในหลักสูตร มีเครื่องมือที่ใช้ในการคัดเลือก 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หรือวิธีการคัดนักศึกษาให้ได้นักศึกษาที่มีความพร้อมทางปัญญา สุขภาพกายและจิต ความ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มุ่งมั่น</a:t>
            </a:r>
            <a:br>
              <a:rPr lang="th-TH" sz="96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จะเรียน และมีเวลาเรียนเพียงพอ เพื่อให้สามารถสำเร็จการศึกษาได้ตามระยะเวลาที่หลักสูตรกำหนด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th-TH" sz="9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9000" dirty="0">
                <a:latin typeface="TH SarabunPSK" pitchFamily="34" charset="-34"/>
                <a:cs typeface="TH SarabunPSK" pitchFamily="34" charset="-34"/>
              </a:rPr>
              <a:t>รับนักศึกษา</a:t>
            </a:r>
            <a:endParaRPr lang="en-US" sz="90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th-TH" sz="9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9000" dirty="0">
                <a:latin typeface="TH SarabunPSK" pitchFamily="34" charset="-34"/>
                <a:cs typeface="TH SarabunPSK" pitchFamily="34" charset="-34"/>
              </a:rPr>
              <a:t>เตรียมความพร้อมก่อนเข้าศึกษา</a:t>
            </a:r>
            <a:endParaRPr lang="th-TH" sz="9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92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02998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55437"/>
              </p:ext>
            </p:extLst>
          </p:nvPr>
        </p:nvGraphicFramePr>
        <p:xfrm>
          <a:off x="539552" y="824661"/>
          <a:ext cx="8352927" cy="469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14"/>
                <a:gridCol w="2661774"/>
                <a:gridCol w="4138839"/>
              </a:tblGrid>
              <a:tr h="1184185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อธิบายกระบวนการหรือแสดงผลการดำเนินงานในประเด็นที่เกี่ยวข้อง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44090"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อาจารย์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4.1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การบริหารและพัฒนาอาจารย์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การรับและแต่งตั้งอาจารย์ประจำหลักสูตร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การบริหารอาจารย์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การส่งเสริมและพัฒนาอาจารย์</a:t>
                      </a:r>
                    </a:p>
                    <a:p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656184">
                <a:tc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4.2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คุณภาพอาจารย์ 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ร้อยละอาจารย์ที่มีคุณวุฒิปริญญาเอก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ร้อยละอาจารย์ที่มีตำแหน่งทางวิชาการ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ผลงานวิชาการของอาจารย์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จำนวนบทความของอาจารย์ประจำหลักสูตรปริญญาเอกที่ได้รับ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การอ้างอิงในฐานข้อมูล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TCI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SCOPUS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ต่อจำนวนอาจารย์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ประจำหลักสูตร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754922">
                <a:tc>
                  <a:txBody>
                    <a:bodyPr/>
                    <a:lstStyle/>
                    <a:p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4.3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ผลที่เกิดกับอาจารย์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อัตราการคงอยู่ของอาจารย์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ความพึงพอใจของอาจารย์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ระดับหลักสูตร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4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3.2</a:t>
            </a:r>
            <a:r>
              <a:rPr lang="th-TH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การส่งเสริมและพัฒนานักศึกษา</a:t>
            </a:r>
            <a:endParaRPr lang="th-TH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ในช่วงปีแรกของการศึกษา ต้องมีกลไกในการพัฒนาความรู้พื้นฐานหรือการเตรียมความพร้อมทางการเรียนแก่นักศึกษา เพื่อให้มีความสามารถในการเรียนรู้ระดับอุดมศึกษาได้อย่างมีความสุข อัตราการลาออกกลางคันน้อย ในระหว่างการศึกษามีการจัดกิจกรรมการพัฒนาความรู้ความสามารถในรูปแบบต่าง ๆ ทั้งกิจกรรมในห้องเรียนและนอกห้องเรียน  มีกิจกรรมเสริมสร้างความเป็นพลเมืองดีที่มีจิตสำนึกสาธารณะ  มีการวางระบบการดูแลให้คำปรึกษาจากอาจารย์ที่ปรึกษาวิชาการ (ระดับปริญญาตรี โท เอก) ระบบการป้องกันหรือการบริหารจัดการความเสี่ยงของนักศึกษา เพื่อให้สามารถสำเร็จการศึกษาได้ตามระยะเวลาที่หลักสูตรกำหนด รวมทั้งการส่งเสริมการเผยแพร่ผลงานวิชาการของนักศึกษา การสร้างโอกาสการเรียนรู้ที่ส่งเสริมการพัฒนาศักยภาพนักศึกษาและทักษะการเรียนรู้ในศตวรรษที่ 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 ให้ได้มาตรฐานสากล </a:t>
            </a:r>
            <a:endParaRPr lang="th-TH" sz="96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buFont typeface="Arial" pitchFamily="34" charset="0"/>
              <a:buChar char="•"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ควบคุมการดูแลการให้คำปรึกษาวิชาการและแนะแนวแก่นักศึกษาปริญญาตรี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buFont typeface="Arial" pitchFamily="34" charset="0"/>
              <a:buChar char="•"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ควบคุมดูแลการให้คำปรึกษาวิทยานิพนธ์ แก่บัณฑิตศึกษา</a:t>
            </a:r>
            <a:endParaRPr lang="en-US" sz="96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buFont typeface="Arial" pitchFamily="34" charset="0"/>
              <a:buChar char="•"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9600" dirty="0">
                <a:latin typeface="TH SarabunPSK" pitchFamily="34" charset="-34"/>
                <a:cs typeface="TH SarabunPSK" pitchFamily="34" charset="-34"/>
              </a:rPr>
              <a:t>พัฒนาศักยภาพนักศึกษาและการเสริมสร้างทักษะการเรียนรู้ในศตวรรษที่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9600" dirty="0" smtClean="0">
                <a:latin typeface="TH SarabunPSK" pitchFamily="34" charset="-34"/>
                <a:cs typeface="TH SarabunPSK" pitchFamily="34" charset="-34"/>
              </a:rPr>
              <a:t>21</a:t>
            </a:r>
          </a:p>
          <a:p>
            <a:pPr marL="0" indent="0">
              <a:buNone/>
            </a:pPr>
            <a:r>
              <a:rPr lang="th-TH" sz="9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96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9600" dirty="0" smtClean="0">
                <a:latin typeface="TH SarabunPSK" pitchFamily="34" charset="-34"/>
                <a:cs typeface="TH SarabunPSK" pitchFamily="34" charset="-34"/>
              </a:rPr>
            </a:br>
            <a:endParaRPr lang="th-TH" sz="9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01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539684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71296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3.3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ผลที่เกิดกับนักศึกษา</a:t>
            </a:r>
          </a:p>
          <a:p>
            <a:pPr marL="0" indent="0">
              <a:buNone/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ผลการประกันคุณภาพควรทำให้นักศึกษามีความพร้อมทางการเรียน มีอัตราการคงอยู่ของนักศึกษาในหลักสูตรสูง อัตราการสำเร็จการศึกษาตามหลักสูตรสูง นักศึกษามีความ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พีง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พอใจต่อหลักสูตร และผลการจัดการข้อร้องเรียนของนักศึกษา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buNone/>
            </a:pP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คงอยู่ 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สำเร็จการศึกษา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พึงพอใจและผลการจัดการข้อร้องเรียนของนักศึกษา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9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00262"/>
              </p:ext>
            </p:extLst>
          </p:nvPr>
        </p:nvGraphicFramePr>
        <p:xfrm>
          <a:off x="323528" y="692696"/>
          <a:ext cx="8424936" cy="51845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24136"/>
                <a:gridCol w="1296144"/>
                <a:gridCol w="1440160"/>
                <a:gridCol w="1368152"/>
                <a:gridCol w="144016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13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ไม่มีการรายงานผลการดำเนินงาน </a:t>
                      </a:r>
                      <a:endParaRPr lang="en-US" sz="18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159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มีการรายงานผลการดำเนินงานในบางเรื่อง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ตัวบ่งชี้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มีการรายงานผลการดำเนินงานครบทุกเรื่องตามคำอธิบายในตัวบ่งชี้ 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มีแนวโน้มผลการดำเนินงานที่ดีขึ้นในบางเรื่อง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มีการรายงานผลการดำเนินงานครบทุกเรื่องตามคำอธิบายในตัวบ่งชี้ 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มีแนวโน้มผลการดำเนินงานที่ดีขึ้นในทุกเรื่อง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ตัวบ่งชี้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มีแนวโน้มผลการดำเนินงานที่ดีขึ้นในทุกเรื่อง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มีผลการดำเนินงานที่เป็นเลิศ/โดดเด่น โดยเทียบเคียงกับหลักสูตรนั้นในสถาบันกลุ่มเดียวกัน ที่เหมาะสมหรือได้รับรางวัลระดับชาติหรือนานาชาติ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1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35283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การ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บริหารและพัฒนาอาจารย์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.2	คุณภาพ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.3	ผล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ที่เกิดกับอาจารย์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554461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  อาจารย์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04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h-TH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4.1</a:t>
            </a:r>
            <a:r>
              <a:rPr lang="th-TH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การบริหารและพัฒนา</a:t>
            </a:r>
            <a:r>
              <a:rPr lang="th-TH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</a:t>
            </a:r>
          </a:p>
          <a:p>
            <a:pPr marL="0" indent="0">
              <a:buNone/>
            </a:pPr>
            <a:endParaRPr lang="th-TH" sz="3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th-TH" sz="51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การบริหารและพัฒนาอาจารย์  เริ่มต้นตั้งแต่ระบบการรับอาจารย์ใหม่ ต้องกำหนดเกณฑ์คุณสมบัติอาจารย์ที่สอดคล้องกับสภาพบริบท ปรัชญา วิสัยทัศน์ของสถาบัน และของหลักสูตร มีกลไกการคัดเลือกอาจารย์ที่เหมาะสม โปร่งใส  นอกจากนี้ต้องมีระบบการบริหารอาจารย์ โดยการกำหนดนโยบาย แผนระยะยาว เพื่อให้ได้อาจารย์ที่มีคุณสมบัติทั้งเชิงปริมาณและเชิงคุณภาพที่เป็นไปตามเกณฑ์มาตรฐานหลักสูตรที่กำหนดโดยสำนักงานคณะกรรมการการอุดมศึกษา และระบบการส่งเสริมและพัฒนาอาจารย์   มีการวางแผนและการลงทุนงบประมาณและทรัพยากรและกิจกรรมการดำเนินงาน ตลอดจนการกำกับดูแล และการพัฒนาคุณภาพอาจารย์  </a:t>
            </a:r>
            <a:endParaRPr lang="th-TH" sz="51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การรับและแต่งตั้งอาจารย์ประจำหลักสูตร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การบริหารอาจารย์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การส่งเสริมและพัฒนาอาจารย์</a:t>
            </a: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5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500" dirty="0" smtClean="0">
                <a:latin typeface="TH SarabunPSK" pitchFamily="34" charset="-34"/>
                <a:cs typeface="TH SarabunPSK" pitchFamily="34" charset="-34"/>
              </a:rPr>
            </a:br>
            <a:endParaRPr lang="th-TH" sz="4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6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85815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0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คุณภาพอาจารย์</a:t>
            </a:r>
          </a:p>
          <a:p>
            <a:pPr marL="0" indent="0">
              <a:buNone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การส่งเสริมและพัฒนาอาจารย์ต้องทำให้อาจารย์ในหลักสูตรมีคุณสมบัติที่เหมาะสมและเพียงพอ โดยทำให้อาจารย์มีความรู้ ความเชี่ยวชาญทางสาขาวิชาที่เปิดให้บริการ และมีประสบการณ์ที่เหมาะสมกับการผลิตบัณฑิต อันสะท้อนจากวุฒิการศึกษา ตำแหน่งทางวิชาการ และความก้าวหน้าในการผลิตผลงานทางวิชาการอย่างต่อเนื่อง 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ประเด็นในการพิจารณาตัวบ่งชี้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นี้ จะประกอบด้วย</a:t>
            </a:r>
          </a:p>
          <a:p>
            <a:pPr marL="0" indent="0">
              <a:buNone/>
            </a:pPr>
            <a:endParaRPr lang="en-US" sz="10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ละของอาจารย์ประจำหลักสูตรที่มีคุณวุฒิปริญญาเอก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ละของอาจารย์ประจำหลักสูตรที่ดำรงตำแหน่งทางวิชาการ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ทางวิชาการของอาจารย์ประจำหลักสูตร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บทความของอาจารย์ประจำหลักสูตรปริญญาเอกที่ได้รับการอ้างอิงในฐานข้อมูล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TCI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SCOPUS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ต่อจำนวนอาจารย์ประจำหลักสูตร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2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ละของอาจารย์ประจำหลักสูตรที่มีคุณวุฒิปริญญา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เอก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การศึกษา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ะดับอุดมศึกษาถือเป็นการศึกษาระดับสูงสุดที่ต้องการบุคลากรที่มีความรู้ความสามารถและความลุ่มลึกทางวิชาการ เพื่อปฏิบัติ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กิจสำคัญของสถาบันในการผลิตบัณฑิต ศึกษาวิจัยเพื่อการติดตามความก้าวหน้าทางวิชาการและการพัฒนาองค์ความรู้ ดังนั้นหลักสูตรจึงควรมีอาจารย์ที่มีคุณวุฒิทางการศึกษาระดับปริญญาเอกที่ตรงหรือสัมพันธ์กับหลักสูตรที่เปิดสอนในสัดส่วนที่เหมาะสมกับ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กิจหรือจุดเน้น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ของหลักสูตรนั้นๆ</a:t>
            </a:r>
          </a:p>
          <a:p>
            <a:pPr marL="0" indent="0">
              <a:buNone/>
            </a:pPr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การประเมิน   </a:t>
            </a:r>
            <a:endParaRPr lang="en-US" sz="30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การแปลงค่าร้อยละของอาจารย์ประจำหลักสูตรที่มีคุณวุฒิปริญญาเอกเป็นคะแนนระหว่าง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0 – 5</a:t>
            </a:r>
          </a:p>
          <a:p>
            <a:pPr marL="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ระดับปริญญาตรี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ร้อยละของอาจารย์ประจำหลักสูตรที่มีคุณวุฒิปริญญาเอกที่กำหนดให้เป็นคะแนนเต็ม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20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ระดับปริญญาโท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ร้อยละของอาจารย์ประจำหลักสูตรที่มีคุณวุฒิปริญญาเอกที่กำหนดให้เป็นคะแนนเต็ม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60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ขึ้นไป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ระดับปริญญาเอก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ร้อยละของอาจารย์ประจำหลักสูตรที่มีคุณวุฒิปริญญาเอกที่กำหนดให้เป็นคะแนนเต็ม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100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260648"/>
                <a:ext cx="8712968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1.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คำนวณค่าร้อยละของอาจารย์ประจำหลักสูตรที่มีวุฒิปริญญาเอก ตาม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สูตร</a:t>
                </a:r>
                <a:endParaRPr lang="th-TH" sz="8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200" b="1" dirty="0" smtClean="0">
                    <a:solidFill>
                      <a:srgbClr val="00206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จำนวนอาจารย์ประจำหลักสูตรที่มีคุณวุฒิปริญญาเอก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จำนวนอาจารย์ประจำหลักสูตรทั้งหมด</m:t>
                        </m:r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เทียบกับคะแนน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เต็ม 5</a:t>
                </a:r>
              </a:p>
              <a:p>
                <a:pPr marL="0" indent="0">
                  <a:buNone/>
                </a:pPr>
                <a:r>
                  <a:rPr lang="th-TH" sz="22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</a:t>
                </a:r>
                <a:r>
                  <a:rPr lang="th-TH" sz="22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ะแนนที่ได้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ร้อยละของอาจารย์ประจำหลักสูตรที่มีคุณวุฒิปริญญาเอก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ร้อยละของอาจารย์ประจำหลักสูตรที่มีคุณวุฒิปริญญาเอกที่กำหนดให้</m:t>
                        </m:r>
                        <m:r>
                          <m:rPr>
                            <m:nor/>
                          </m:rPr>
                          <a:rPr lang="th-TH" sz="22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เป็น</m:t>
                        </m:r>
                        <m:r>
                          <m:rPr>
                            <m:nor/>
                          </m:rPr>
                          <a:rPr lang="th-TH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คะแนนเต็ม </m:t>
                        </m:r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5</a:t>
                </a:r>
                <a:endPara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400" b="1" dirty="0">
                    <a:latin typeface="TH SarabunPSK" pitchFamily="34" charset="-34"/>
                    <a:cs typeface="TH SarabunPSK" pitchFamily="34" charset="-34"/>
                  </a:rPr>
                  <a:t>หมายเหตุ </a:t>
                </a:r>
                <a:endParaRPr lang="en-US" sz="2400" b="1" dirty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th-TH" sz="2400" b="1" dirty="0">
                    <a:latin typeface="TH SarabunPSK" pitchFamily="34" charset="-34"/>
                    <a:cs typeface="TH SarabunPSK" pitchFamily="34" charset="-34"/>
                  </a:rPr>
                  <a:t>คุณวุฒิปริญญา</a:t>
                </a:r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เอก 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พิจารณา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จากระดับคุณวุฒิที่ได้รับหรือเทียบเท่าตามหลักเกณฑ์การพิจารณาคุณวุฒิของกระทรวงศึกษาธิการ กรณีที่มีการปรับวุฒิการศึกษาให้มีหลักฐานการสำเร็จการศึกษาภายในรอบปีการศึกษานั้น ทั้งนี้อาจใช้คุณวุฒิอื่นเทียบเท่าคุณวุฒิปริญญาเอกได้สำหรับกรณีที่บางสาขาวิชาชีพมีคุณวุฒิอื่นที่เหมาะสมกว่า ทั้งนี้ต้องได้รับความเห็นชอบจากคณะกรรมการการอุดมศึกษา</a:t>
                </a:r>
                <a:endParaRPr lang="en-US" sz="2400" dirty="0" smtClean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260648"/>
                <a:ext cx="8712968" cy="6120680"/>
              </a:xfrm>
              <a:blipFill rotWithShape="1">
                <a:blip r:embed="rId2"/>
                <a:stretch>
                  <a:fillRect l="-1049" t="-797" r="-9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4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69567"/>
              </p:ext>
            </p:extLst>
          </p:nvPr>
        </p:nvGraphicFramePr>
        <p:xfrm>
          <a:off x="251521" y="676304"/>
          <a:ext cx="8568951" cy="595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35"/>
                <a:gridCol w="1713791"/>
                <a:gridCol w="5641225"/>
              </a:tblGrid>
              <a:tr h="896798">
                <a:tc>
                  <a:txBody>
                    <a:bodyPr/>
                    <a:lstStyle/>
                    <a:p>
                      <a:pPr algn="ctr"/>
                      <a:r>
                        <a:rPr kumimoji="0"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6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อธิบายกระบวนการหรือแสดงผลการดำเนินงานในประเด็นที่เกี่ยวข้อง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807332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หลักสูตร </a:t>
                      </a:r>
                      <a:b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การเรียนการสอน การประเมินผู้เรียน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5.1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สาระของรายวิชาในหลักสูตร</a:t>
                      </a:r>
                      <a:endParaRPr lang="en-US" sz="16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หลักคิดในการออกแบบหลักสูตร ข้อมูลที่ใช้ในการพัฒนาหลักสูตรและวัตถุประสงค์ของหลักสูตร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การปรับปรุงหลักสูตรให้ทันสมัยตามความก้าวหน้าในศาสตร์สาขานั้นๆ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การพิจารณาอนุมัติหัวข้อวิทยานิพนธ์และการค้นคว้าอิสระในระดับบัณฑิตศึกษา</a:t>
                      </a:r>
                      <a:endParaRPr lang="en-US" sz="16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756707">
                <a:tc>
                  <a:txBody>
                    <a:bodyPr/>
                    <a:lstStyle/>
                    <a:p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.2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การวางระบบผู้สอนและกระบวนการจัดการเรียนการสอน</a:t>
                      </a:r>
                      <a:endParaRPr lang="en-US" sz="16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การพิจารณากำหนดผู้สอน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การกำกับ ติดตาม และตรวจสอบการจัดทำ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มคอ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.3 และ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มคอ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.4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การแต่งตั้งอาจารย์ที่ปรึกษาวิทยานิพนธ์และการค้นคว้าอิสระในระดับบัณฑิตศึกษา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294045"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การกำกับกระบวนการเรียนการสอน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การจัดการเรียนการสอนที่มีการฝึกปฏิบัติในระดับปริญญาตรี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การบูร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ณา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พันธ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กิจต่างๆ กับการเรียนการสอนในระดับปริญญาตรี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การช่วยเหลือ กำกับ ติดตาม ในการทำวิทยานิพนธ์และการค้นคว้าอิสระและการตีพิมพ์ผลงานในระดับ </a:t>
                      </a: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บัณฑิตศึกษา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089722"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5.3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การประเมินผู้เรียน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การประเมินผลการเรียนรู้ตามกรอบมาตรฐานคุณวุฒิ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การตรวจสอบการประเมินผลการเรียนรู้ของนักศึกษา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การกำกับการประเมินการจัดการเรียนการสอนและประเมินหลักสูตร (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มคอ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.5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มคอ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.6 และ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มคอ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.7)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การประเมินวิทยานิพนธ์และการค้นคว้าอิสระในระดับบัณฑิตศึกษา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076443">
                <a:tc>
                  <a:txBody>
                    <a:bodyPr/>
                    <a:lstStyle/>
                    <a:p>
                      <a:endParaRPr lang="th-TH" sz="16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5.4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ผลการดำเนินงานหลักสูตรตามกรอบมาตรฐานคุณวุฒิระดับอุดมศึกษาแห่งชาติ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ผลการดำเนินงานตามตัวบ่งชี้ตามกรอบมาตรฐานคุณวุฒิระดับอุดมศึกษาแห่งชาติ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937" y="1166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ระดับหลักสูตร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0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h-TH" sz="8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ร้อยละของ</a:t>
            </a:r>
            <a:r>
              <a:rPr lang="th-TH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อาจารย์ประจำหลักสูตรที่ดำรงตำแหน่งทาง</a:t>
            </a:r>
            <a:r>
              <a:rPr lang="th-TH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วิชาการ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	สถาบันอุดมศึกษา</a:t>
            </a:r>
            <a:r>
              <a:rPr lang="th-TH" sz="6000" dirty="0">
                <a:latin typeface="TH SarabunPSK" pitchFamily="34" charset="-34"/>
                <a:cs typeface="TH SarabunPSK" pitchFamily="34" charset="-34"/>
              </a:rPr>
              <a:t>ถือเป็นขุมปัญญาของประเทศ และมีความรับผิดชอบที่จะต้องส่งเสริมให้อาจารย์ในสถาบันทำการศึกษาวิจัยเพื่อแสวงหาและพัฒนาองค์ความรู้ในศาสตร์สาขาวิชาต่างๆ อย่างต่อเนื่อง เพื่อนำไปใช้ในการเรียนการสอน รวมทั้งการแก้ไขปัญหาและพัฒนาประเทศ การดำรงตำแหน่งทางวิชาการเป็นสิ่งสะท้อนการปฏิบัติงานดังกล่าวของอาจารย์ตาม</a:t>
            </a:r>
            <a:r>
              <a:rPr lang="th-TH" sz="60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6000" dirty="0">
                <a:latin typeface="TH SarabunPSK" pitchFamily="34" charset="-34"/>
                <a:cs typeface="TH SarabunPSK" pitchFamily="34" charset="-34"/>
              </a:rPr>
              <a:t>กิจของหลักสูตร</a:t>
            </a:r>
            <a:endParaRPr lang="en-US" sz="6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60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6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7400" b="1" dirty="0">
                <a:latin typeface="TH SarabunPSK" pitchFamily="34" charset="-34"/>
                <a:cs typeface="TH SarabunPSK" pitchFamily="34" charset="-34"/>
              </a:rPr>
              <a:t>เกณฑ์การประเมิน   </a:t>
            </a:r>
            <a:endParaRPr lang="en-US" sz="7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800" dirty="0">
                <a:latin typeface="TH SarabunPSK" pitchFamily="34" charset="-34"/>
                <a:cs typeface="TH SarabunPSK" pitchFamily="34" charset="-34"/>
              </a:rPr>
              <a:t>โดยการแปลงค่าร้อยละของอาจารย์ประจำหลักสูตรที่ดำรงตำแหน่งทางวิชาการเป็นคะแนนระหว่าง</a:t>
            </a:r>
            <a:r>
              <a:rPr lang="en-US" sz="6800" dirty="0">
                <a:latin typeface="TH SarabunPSK" pitchFamily="34" charset="-34"/>
                <a:cs typeface="TH SarabunPSK" pitchFamily="34" charset="-34"/>
              </a:rPr>
              <a:t> 0 – 5 </a:t>
            </a:r>
          </a:p>
          <a:p>
            <a:pPr marL="0" indent="0">
              <a:buNone/>
            </a:pP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7000" b="1" dirty="0">
                <a:latin typeface="TH SarabunPSK" pitchFamily="34" charset="-34"/>
                <a:cs typeface="TH SarabunPSK" pitchFamily="34" charset="-34"/>
              </a:rPr>
              <a:t>หลักสูตรระดับปริญญาตรี</a:t>
            </a:r>
            <a:r>
              <a:rPr lang="th-TH" sz="70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7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ค่าร้อยละของอาจารย์ประจำหลักสูตรที่ดำรงตำแหน่งผู้ช่วยศาสตราจารย์ รองศาสตราจารย์ และศาสตราจารย์รวมกันที่กำหนดให้เป็นคะแนนเต็ม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60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  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7400" b="1" dirty="0">
                <a:latin typeface="TH SarabunPSK" pitchFamily="34" charset="-34"/>
                <a:cs typeface="TH SarabunPSK" pitchFamily="34" charset="-34"/>
              </a:rPr>
              <a:t>หลักสูตรระดับปริญญาโท	</a:t>
            </a:r>
            <a:endParaRPr lang="en-US" sz="7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ค่าร้อยละของอาจารย์ประจำหลักสูตรที่ดำรงตำแหน่งผู้ช่วยศาสตราจารย์ รองศาสตราจารย์ และศาสตราจารย์รวมกันที่กำหนดให้เป็นคะแนนเต็ม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80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7400" b="1" dirty="0">
                <a:latin typeface="TH SarabunPSK" pitchFamily="34" charset="-34"/>
                <a:cs typeface="TH SarabunPSK" pitchFamily="34" charset="-34"/>
              </a:rPr>
              <a:t>หลักสูตรระดับปริญญาเอก	</a:t>
            </a:r>
            <a:endParaRPr lang="en-US" sz="7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ค่าร้อยละของอาจารย์ประจำหลักสูตรที่ดำรงตำแหน่งผู้ช่วยศาสตราจารย์ รองศาสตราจารย์ และศาสตราจารย์รวมกันที่กำหนดให้เป็นคะแนนเต็ม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5 =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 ร้อยละ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 100</a:t>
            </a:r>
            <a:endParaRPr lang="en-US" sz="6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6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1.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คำนวณค่าร้อยละของอาจารย์ประจำหลักสูตรที่ดำรงตำแหน่งทางวิชาการ ตามสูตร</a:t>
                </a:r>
                <a:endParaRPr lang="th-TH" sz="16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4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จำนวนอาจารย์ประจำหลักสูตรที่ดำรงตำแหน่งทางวิชาการ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4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จำนวนอาจารย์ประจำหลักสูตรทั้งหมด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เทียบกับคะแนน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เต็ม 5</a:t>
                </a:r>
              </a:p>
              <a:p>
                <a:pPr marL="0" indent="0">
                  <a:buNone/>
                </a:pPr>
                <a:r>
                  <a:rPr lang="th-TH" sz="22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</a:t>
                </a:r>
                <a:r>
                  <a:rPr lang="th-TH" sz="22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ะแนนที่ได้ 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ร้อยละของอาจารย์ประจำหลักสูตรที่ดำรงตำแหน่งทางวิชาการ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ร้อยละของอาจารย์ประจำหลักสูตรที่ดำรงตำแหน่งทางวิชาการที่กำหนดให้</m:t>
                        </m:r>
                        <m:r>
                          <m:rPr>
                            <m:nor/>
                          </m:rPr>
                          <a:rPr lang="th-TH" sz="2000" b="0" i="0" smtClean="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เป็น</m:t>
                        </m:r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คะแนนเต็ม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5</a:t>
                </a:r>
                <a:endPara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4680520"/>
              </a:xfrm>
              <a:blipFill rotWithShape="1">
                <a:blip r:embed="rId2"/>
                <a:stretch>
                  <a:fillRect l="-1049" t="-104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9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ผลงาน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ทางวิชาการของอาจารย์ประจำ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2200" dirty="0">
                <a:latin typeface="TH SarabunPSK" pitchFamily="34" charset="-34"/>
                <a:cs typeface="TH SarabunPSK" pitchFamily="34" charset="-34"/>
              </a:rPr>
              <a:t>ทางวิชาการเป็นข้อมูลที่สำคัญในการแสดงให้เห็นว่าอาจารย์ประจำได้สร้างสรรค์ขึ้นเพื่อแสดงให้เห็นถึงความก้าวหน้าทางวิชาการและการพัฒนาองค์ความรู้อย่างต่อเนื่อง เป็นผลงานที่มีคุณค่า  สมควรส่งเสริมให้มีการเผยแพร่และนำไปใช้ประโยชน์ทั้งเชิงวิชาการและการแข่งขันของประเทศ ผลงานทางวิชาการอยู่ในรูปของบทความวิจัยหรือบทความวิชาการที่ตีพิมพ์ในรายงานสืบเนื่องจากการประชุมวิชาการระดับชาติ หรือระดับนานาชาติ  ตีพิมพ์ในวารสารวิชาการระดับชาติหรือระดับนานาชาติ ผลงานได้รับการจดอนุสิทธิบัตรหรือสิทธิบัตร  หรือเป็นผลงานวิชาการรับใช้สังคมที่ผ่านการประเมินตำแหน่งทางวิชาการแล้ว  ผลงานวิจัยที่หน่วยงานหรือองค์กรระดับชาติว่าจ้างให้ดำเนินการ  ตำราหรือหนังสือที่ใช้ในการขอผลงานทางวิชาการและผ่านการพิจารณาตามเกณฑ์การขอตำแหน่งทางวิชาการแล้ว รวมทั้งงานสร้างสรรค์ต่างๆ  โดยมีวิธีการคิด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0" indent="0">
              <a:buNone/>
            </a:pPr>
            <a:endParaRPr lang="th-TH" sz="11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เกณฑ์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ระดับปริญญาตรี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ค่าร้อยละของผลรวมถ่วงน้ำหนักของผลงานทางวิชาการของอาจารย์ประจำหลักสูตรที่กำหนดให้เป็นคะแนนเต็ม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 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20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1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หลักสูตรระดับปริญญาโท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ค่าร้อยละของผลรวมถ่วงน้ำหนักของผลงานทางวิชาการของอาจารย์ประจำหลักสูตรที่กำหนดให้เป็นคะแนนเต็ม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 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40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11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หลักสูตรระดับปริญญาเอก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ค่าร้อยละของผลรวมถ่วงน้ำหนักของผลงานทางวิชาการของอาจารย์ประจำหลักสูตรที่กำหนดให้เป็นคะแนนเต็ม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5  =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 60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6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3888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คำนวณค่าร้อยละของผลรวมถ่วงน้ำหนักของผลงานทางวิชาการของอาจารย์ประจำหลักสูตร ตามสูตร</a:t>
                </a:r>
                <a:endParaRPr lang="th-TH" sz="2000" b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ผลรวมถ่วงน้ำหนักของผลงานทางวิชาการของอาจารย์ประจำหลักสูตร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จำนวนอาจารย์ประจำหลักสูตรทั้งหมด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100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เทียบกับคะแนน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เต็ม 5</a:t>
                </a:r>
              </a:p>
              <a:p>
                <a:pPr marL="0" indent="0">
                  <a:buNone/>
                </a:pPr>
                <a:r>
                  <a:rPr lang="th-TH" sz="2000" b="1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</a:t>
                </a:r>
                <a:r>
                  <a:rPr lang="th-TH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ะแนนที่ได้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ร้อยละของผลรวมถ่วงน้ำหนักของผลงานทางวิชาการของอาจารย์ประจำหลักสูตร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ร้อยละของผลรวมถ่วงน้ำหนักของผลงานทางวิชาการของอาจารย์ประจำหลักสูตรที่กำหนดให้คะแนนเต็ม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5</a:t>
                </a:r>
                <a:endPara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3888432"/>
              </a:xfrm>
              <a:blipFill rotWithShape="1">
                <a:blip r:embed="rId2"/>
                <a:stretch>
                  <a:fillRect l="-699" t="-940" r="-4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1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76348"/>
              </p:ext>
            </p:extLst>
          </p:nvPr>
        </p:nvGraphicFramePr>
        <p:xfrm>
          <a:off x="251520" y="389814"/>
          <a:ext cx="8640960" cy="5459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7848872"/>
              </a:tblGrid>
              <a:tr h="20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ค่าน้ำหนัก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ระดับคุณภาพ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1634" marR="11634" marT="69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0.20</a:t>
                      </a:r>
                      <a:endParaRPr lang="en-US" sz="1600" b="1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ฉบับสมบูรณ์ที่ตีพิมพ์ในรายงานสืบเนื่องจากการประชุมวิชาการระดับชาติ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0.40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ฉบับสมบูรณ์ที่ตีพิมพ์ในรายงานสืบเนื่องจากการประชุมวิชาการระดับนานาชาติ หรือในวารสารทางวิชาการระดับชาติที่ไม่อยู่ในฐานข้อมูล 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กพอ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./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กกอ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.ทราบภายใน 30 วันนับแต่วันที่ออกประกาศ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ผลงานได้รับการจดอนุสิทธิบัตร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0.60</a:t>
                      </a:r>
                      <a:endParaRPr lang="en-US" sz="16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914400" algn="l"/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บทความวิจัยหรือบทความวิชาการที่ตีพิมพ์ในวารสารวิชาการที่ปรากฏในฐานข้อมูล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TCI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กลุ่มที่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 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en-US" sz="16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0.80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350645" algn="l"/>
                        </a:tabLst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บทความวิจัยหรือบทความวิชาการที่ตีพิมพ์ในวารสารวิชาการระดับนานาชาติที่ไม่อยู่ในฐานข้อมูล 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แต่สถาบันนำเสนอสภาสถาบันอนุมัติและจัดทำเป็นประกาศให้ทราบเป็นการทั่วไป และแจ้งให้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กพอ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./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กกอ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ทราบภายใน 30 วันนับแต่วันที่ออกประกาศ (ซึ่งไม่อยู่ใน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Beall’s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list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 หรือตีพิมพ์ในวารสารวิชาการที่ปรากฏในฐานข้อมูล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TCI 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กลุ่มที่ 1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16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1.00</a:t>
                      </a:r>
                      <a:endParaRPr lang="en-US" sz="16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ทความวิจัยหรือบทความวิชาการที่ตีพิมพ์ในวารสารวิชาการระดับนานาชาติที่ปรากฏในฐานข้อมูลระดับนานาชาติตามประกาศ </a:t>
                      </a:r>
                      <a:r>
                        <a:rPr kumimoji="0" lang="th-TH" sz="1600" kern="1200" dirty="0" err="1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ก.พ.อ</a:t>
                      </a: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. หรือระเบียบคณะกรรมการการอุดมศึกษา ว่าด้วย หลักเกณฑ์การพิจารณาวารสารทางวิชาการสำหรับการเผยแพร่ผลงานทางวิชาการ พ.ศ.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2556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ผลงานได้รับการจดสิทธิบัตร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ผลงานวิชาการรับใช้สังคมที่ได้รับการประเมินผ่านเกณฑ์การขอตำแหน่งทางวิชาการแล้ว 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ผลงานวิจัยที่หน่วยงานหรือองค์กรระดับชาติว่าจ้างให้ดำเนินการ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ผลงานค้นพบพันธุ์พืช พันธุ์สัตว์ ที่ค้นพบใหม่และได้รับการจดทะเบียน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ตำราหรือหนังสือที่ได้รับการประเมินผ่านเกณฑ์การขอตำแหน่งทางวิชาการแล้ว 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kumimoji="0" lang="th-TH" sz="16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าหรือหนังสือที่ผ่านการพิจารณาตามหลักเกณฑ์การประเมินตำแหน่งทางวิชาการแต่ไม่ได้นำมาขอรับการประเมินตำแหน่งทางวิชาการ</a:t>
                      </a:r>
                      <a:endParaRPr lang="en-US" sz="16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554"/>
            <a:ext cx="4752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1350963" algn="l"/>
              </a:tabLst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กำหนดระดับคุณภาพผลงานทางวิชาการ ดังนี้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21288"/>
            <a:ext cx="8640960" cy="584775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การส่งบทความเพื่อพิจารณาคัดเลือกให้นำเสนอในการประชุมวิชาการต้องส่งเป็นฉบับสมบูรณ์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Full Paper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) และเมื่อได้รับการตอบรับและตีพิมพ์แล้ว การตีพิมพ์ต้องตีพิมพ์เป็นฉบับสมบูรณ์ซึ่งสามารถอยู่ในรูปแบบเอกสาร หรือสื่ออิเล็กทรอนิกส์ได้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3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5292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8000" dirty="0" smtClean="0"/>
          </a:p>
          <a:p>
            <a:pPr marL="0" indent="0">
              <a:buNone/>
            </a:pPr>
            <a:r>
              <a:rPr lang="en-US" sz="8000" b="1" dirty="0" smtClean="0"/>
              <a:t> </a:t>
            </a:r>
            <a:endParaRPr lang="en-US" sz="8000" dirty="0"/>
          </a:p>
          <a:p>
            <a:pPr marL="0" indent="0">
              <a:buNone/>
            </a:pPr>
            <a:endParaRPr lang="th-TH" sz="8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94428"/>
              </p:ext>
            </p:extLst>
          </p:nvPr>
        </p:nvGraphicFramePr>
        <p:xfrm>
          <a:off x="395535" y="908720"/>
          <a:ext cx="8352928" cy="1884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6912768"/>
              </a:tblGrid>
              <a:tr h="205268">
                <a:tc>
                  <a:txBody>
                    <a:bodyPr/>
                    <a:lstStyle/>
                    <a:p>
                      <a:pPr marL="96520"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ค่าน้ำหนัก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ระดับคุณภาพ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0.20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งานสร้างสรรค์ที่มีการเผยแพร่สู่สาธารณะในลักษณะใดลักษณะหนึ่ง หรือผ่านสื่ออิเล็กทรอนิกส์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online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0.40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งานสร้างสรรค์ที่ได้รับการเผยแพร่ในระดับสถาบัน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0.60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งานสร้างสรรค์ที่ได้รับการเผยแพร่ในระดับชาติ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0.80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งานสร้างสรรค์ที่ได้รับการเผยแพร่ในระดับความร่วมมือระหว่างประเทศ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1.00</a:t>
                      </a:r>
                      <a:endParaRPr lang="en-US" sz="20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914400" algn="l"/>
                          <a:tab pos="1350645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งานสร้างสรรค์ที่ได้รับการเผยแพร่ในระดับภูมิภาคอาเซียน/นานาชาติ</a:t>
                      </a:r>
                      <a:endParaRPr lang="en-US" sz="20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216" y="313634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กำหนดระดับคุณภาพงานสร้างสรรค์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ดังนี้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820" y="3356992"/>
            <a:ext cx="8424935" cy="646331"/>
          </a:xfrm>
          <a:prstGeom prst="rect">
            <a:avLst/>
          </a:prstGeom>
          <a:gradFill flip="none" rotWithShape="1">
            <a:gsLst>
              <a:gs pos="0">
                <a:srgbClr val="0796A9">
                  <a:tint val="66000"/>
                  <a:satMod val="160000"/>
                </a:srgbClr>
              </a:gs>
              <a:gs pos="50000">
                <a:srgbClr val="0796A9">
                  <a:tint val="44500"/>
                  <a:satMod val="160000"/>
                </a:srgbClr>
              </a:gs>
              <a:gs pos="100000">
                <a:srgbClr val="0796A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50963" algn="l"/>
              </a:tabLst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ผลงานสร้างสรรค์ทุกชิ้นต้องผ่านการพิจารณาจากคณะกรรมการที่มีองค์ประกอบไม่น้อยกว่า 3 คน  โดยมีบุคคลภายนอกสถาบันร่วมพิจารณาด้วย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57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h-TH" sz="45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บทความของอาจารย์ประจำหลักสูตรปริญญา</a:t>
            </a:r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 ที่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ได้รับการอ้างอิง</a:t>
            </a:r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 ฐานข้อมูล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TCI </a:t>
            </a:r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SCOPUS 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ต่อจำนวนอาจารย์ประจำหลักสูตร</a:t>
            </a:r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ในระดับปริญญาเอกถือได้ว่าเป็นหลักสูตรสูงสุดของสถาบันการศึกษา เป็นหลักสูตรที่สำคัญและเน้นการสร้างองค์ความรู้ใหม่เพื่อเป็นประโยชน์ต่อการพัฒนาประเทศ ดังนั้น อาจารย์ประจำหลักสูตรระดับปริญญาเอกจึงมีความสำคัญอย่างมากต่อหลักสูตรนั้นๆ   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	บทความ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วิจัยและบทความทางวิชาการหรือ 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Review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Article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ของอาจารย์ประจำหลักสูตรปริญญาเอกที่ได้รับการอ้างอิง ย่อมแสดงให้เห็นว่าอาจารย์ประจำหลักสูตรปริญญาเอกมีความสามารถ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br>
              <a:rPr 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ทำวิจัย  มีผลงานที่ได้รับการตีพิมพ์ในวารสารระดับชาติหรือนานาชาติ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ในฐานข้อมูล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TCI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SCOPUS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และบทความที่ตีพิมพ์ได้รับการอ้างอิง แสดงให้เห็นว่ามีการนำไปใช้ประโยชน์และเป็นฐานในการพัฒนางานวิจัยใหม่ๆให้มีความก้าวหน้ามากขึ้น  จำนวนบทความของอาจารย์ประจำหลักสูตรที่ได้รับการอ้างอิงมากย่อมแสดงให้เห็นว่าอาจารย์ประจำหลักสูตรเป็นผู้ที่มีผลงานและได้รับการยอมรับในวงวิชาการนั้นๆ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คำนวณตัวบ่งชี้นี้  ให้เปรียบเทียบจำนวนบทความที่ได้รับการอ้างอิง ตั้งแต่หนึ่งครั้งขึ้นไป รวมทั้งการอ้างอิงตนเอง ที่เป็นผลงานของอาจารย์ประจำหลักสูตร ที่ตีพิมพ์ในวารสารวิชาการระดับชาติ หรือระดับนานาชาติ ต่ออาจารย์ประจำหลักสูตรปริญญาเอกนั้น โดยนำเสนอในรูปสัดส่วน ทั้งนี้ พิจารณา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ผล</a:t>
            </a:r>
            <a:br>
              <a:rPr lang="th-TH" sz="44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ดำเนินงาน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ปีย้อนหลังตามปีปฏิทิน ซึ่งนับรวมปีที่ประเมิน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dirty="0" smtClean="0">
                <a:latin typeface="TH SarabunPSK" pitchFamily="34" charset="-34"/>
                <a:cs typeface="TH SarabunPSK" pitchFamily="34" charset="-34"/>
              </a:rPr>
            </a:b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6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สาขาวิชา  วิทยาศาสตร์และเทคโนโลยี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อัตราส่วน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จำนวนบทความที่ได้รับการอ้างอิงต่อจำนวนอาจารย์ประจำหลักสูตรที่กำหนดให้เป็นคะแนนเต็ม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2.5 ขึ้นไป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 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สาขาวิชา  วิทยาศาสตร์สุขภาพ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อัตราส่วน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จำนวนบทความที่ได้รับการอ้างอิงต่อจำนวนอาจารย์ประจำหลักสูตรที่กำหนดให้เป็นคะแนนเต็ม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3.0 ขึ้นไป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สาขาวิชา  มนุษยศาสตร์และสังคมศาสตร์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อัตราส่วน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จำนวนบทความที่ได้รับการอ้างอิงต่อจำนวนอาจารย์ประจำหลักสูตรที่กำหนดให้เป็นคะแนนเต็ม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0.25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ขึ้นไป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14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4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4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อัตราส่วนจำนวนบทความที่ได้รับการอ้างอิงต่ออาจารย์ประจำหลักสูตร </a:t>
                </a:r>
                <a:r>
                  <a:rPr lang="en-US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h-TH" sz="20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จำนวน</m:t>
                        </m:r>
                        <m:r>
                          <a:rPr lang="th-TH" sz="2000">
                            <a:solidFill>
                              <a:srgbClr val="002060"/>
                            </a:solidFill>
                            <a:latin typeface="Cambria Math"/>
                          </a:rPr>
                          <m:t>จำนวนบทความที่ได้รับการอ้างอิง</m:t>
                        </m:r>
                      </m:num>
                      <m:den>
                        <m:r>
                          <a:rPr lang="th-TH" sz="2000">
                            <a:solidFill>
                              <a:srgbClr val="002060"/>
                            </a:solidFill>
                            <a:latin typeface="Cambria Math"/>
                          </a:rPr>
                          <m:t>จำนวนอาจารย์ประจำหลักสูตร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4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แปลงค่าร้อยละที่คำนวณได้ในข้อ </a:t>
                </a:r>
                <a:r>
                  <a:rPr lang="en-US" sz="24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400" dirty="0">
                    <a:latin typeface="TH SarabunPSK" pitchFamily="34" charset="-34"/>
                    <a:cs typeface="TH SarabunPSK" pitchFamily="34" charset="-34"/>
                  </a:rPr>
                  <a:t>เทียบกับคะแนน</a:t>
                </a:r>
                <a:r>
                  <a:rPr lang="th-TH" sz="2400" dirty="0" smtClean="0">
                    <a:latin typeface="TH SarabunPSK" pitchFamily="34" charset="-34"/>
                    <a:cs typeface="TH SarabunPSK" pitchFamily="34" charset="-34"/>
                  </a:rPr>
                  <a:t>เต็ม 5</a:t>
                </a:r>
              </a:p>
              <a:p>
                <a:pPr marL="0" indent="0">
                  <a:buNone/>
                </a:pPr>
                <a:endParaRPr lang="th-TH" sz="24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19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คะแนนที่ได้    </a:t>
                </a:r>
                <a:r>
                  <a:rPr lang="en-US" sz="19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h-TH" sz="1900">
                            <a:solidFill>
                              <a:srgbClr val="002060"/>
                            </a:solidFill>
                            <a:latin typeface="Cambria Math"/>
                          </a:rPr>
                          <m:t>อัตราส่วนจำนวนบทความวิจัยที่ได้รับการอ้างอิงต่อจำนวนอาจารย์ประจำหลักสูตร</m:t>
                        </m:r>
                      </m:num>
                      <m:den>
                        <m:r>
                          <a:rPr lang="th-TH" sz="1900">
                            <a:solidFill>
                              <a:srgbClr val="002060"/>
                            </a:solidFill>
                            <a:latin typeface="Cambria Math"/>
                          </a:rPr>
                          <m:t>อัตราส่วนจำนวนบทความวิจัยที่ได้รับการอ้างอิงต่อจำนวนอาจารย์ประจำหลักสูตรที่กำหนดให้คะแนนเต็ม</m:t>
                        </m:r>
                        <m:r>
                          <a:rPr lang="th-TH" sz="19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9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X 5	</a:t>
                </a:r>
                <a:endParaRPr lang="en-US" sz="19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548680"/>
                <a:ext cx="8712968" cy="4680520"/>
              </a:xfrm>
              <a:blipFill rotWithShape="1">
                <a:blip r:embed="rId2"/>
                <a:stretch>
                  <a:fillRect l="-1049" t="-104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4.3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ผลที่เกิดกับอาจารย์</a:t>
            </a:r>
          </a:p>
          <a:p>
            <a:pPr marL="0" indent="0">
              <a:buNone/>
            </a:pP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ผลการประกันคุณภาพ ต้องนำไปสู่การมีอัตรากำลังอาจารย์ที่มีจำนวนเหมาะสมกับจำนวนนักศึกษาที่รับเข้าในหลักสูตร อัตราคงอยู่ของอาจารย์สูง และอาจารย์มีความพึงพอใจต่อการบริหารหลักสูตร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คงอยู่ของอาจารย์  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พึงพอใจของอาจารย์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dirty="0" smtClean="0">
                <a:latin typeface="TH SarabunPSK" pitchFamily="34" charset="-34"/>
                <a:cs typeface="TH SarabunPSK" pitchFamily="34" charset="-34"/>
              </a:rPr>
            </a:b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7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5904656"/>
          </a:xfrm>
        </p:spPr>
        <p:txBody>
          <a:bodyPr/>
          <a:lstStyle/>
          <a:p>
            <a:pPr marL="0" indent="0">
              <a:buNone/>
            </a:pP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93572"/>
              </p:ext>
            </p:extLst>
          </p:nvPr>
        </p:nvGraphicFramePr>
        <p:xfrm>
          <a:off x="395536" y="1196752"/>
          <a:ext cx="8352927" cy="339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14"/>
                <a:gridCol w="2661774"/>
                <a:gridCol w="4138839"/>
              </a:tblGrid>
              <a:tr h="1421148"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องค์ประกอบใน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การประกันคุณภาพหลักสูตร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ตัวบ่งชี้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chemeClr val="lt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อธิบายกระบวนการหรือแสดงผลการดำเนินงานในประเด็นที่เกี่ยวข้อง</a:t>
                      </a:r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97527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6.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สิ่งสนับสนุนการเรียนรู้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6.1 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สิ่งสนับสนุนการเรียนรู้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ระบบการดำเนินงานของภาควิชา/คณะ/สถาบันโดยมีส่วนร่วม</a:t>
                      </a:r>
                      <a:b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ของอาจารย์ประจำหลักสูตรเพื่อให้มีสิ่งสนับสนุนการเรียนรู้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จำนวนสิ่งสนับสนุนการเรียนรู้ที่เพียงพอและเหมาะสมต่อ</a:t>
                      </a:r>
                      <a:b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การจัดการเรียนการสอน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- </a:t>
                      </a:r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กระบวนการปรับปรุงตามผลการประเมินความพึงพอใจของ   </a:t>
                      </a:r>
                    </a:p>
                    <a:p>
                      <a:r>
                        <a:rPr kumimoji="0"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นักศึกษาและอาจารย์ต่อสิ่งสนับสนุนการเรียนรู้</a:t>
                      </a:r>
                      <a:endParaRPr lang="en-US" sz="1800" b="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ระบบการประกันคุณภาพภายใน ระดับหลักสูตร (ต่อ)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15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82645"/>
              </p:ext>
            </p:extLst>
          </p:nvPr>
        </p:nvGraphicFramePr>
        <p:xfrm>
          <a:off x="323528" y="692696"/>
          <a:ext cx="8496944" cy="51845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813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ไม่มีการรายงานผลการดำเนินงาน </a:t>
                      </a:r>
                      <a:endParaRPr lang="en-US" sz="18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159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มีการรายงานผลการดำเนินงานในบางเรื่อง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ตัวบ่งชี้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มีการรายงานผลการดำเนินงานครบทุกเรื่องตามคำอธิบายในตัวบ่งชี้ 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มีแนวโน้มผลการดำเนินงานที่ดีขึ้นในบางเรื่อง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มีการรายงานผลการดำเนินงานครบทุกเรื่องตามคำอธิบายในตัวบ่งชี้  </a:t>
                      </a:r>
                      <a:endParaRPr lang="en-US" sz="18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มีแนวโน้มผลการดำเนินงานที่ดีขึ้นในทุกเรื่อง</a:t>
                      </a:r>
                      <a:endParaRPr lang="en-US" sz="180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มีการรายงานผลการดำเนินงานครบทุกเรื่องตามคำอธิบายใน</a:t>
                      </a:r>
                      <a:b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ตัวบ่งชี้ 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มีแนวโน้มผลการดำเนินงานที่ดีขึ้นในทุกเรื่อง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มีผลการดำเนินงานที่เป็นเลิศ/โดดเด่น โดยเทียบเคียงกับหลักสูตรนั้นในสถาบันกลุ่มเดียวกัน ที่เหมาะสมหรือได้รับรางวัลระดับชาติหรือนานาชาติ</a:t>
                      </a:r>
                      <a:endParaRPr lang="en-US" sz="18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640960" cy="46085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5.1  สาระของรายวิชาในหลักสูตร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5.2  การวางระบบผู้สอนและกระบวนการ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จัดการเรียน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การสอน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5.3  การประเมินผู้เรียน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บ่งชี้ที่  5.4  ผลการดำเนินงานหลักสูตรตาม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กรอบมาตรฐานคุณวุฒิ			ระดับอุดมศึกษา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แห่งชาติ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96944" cy="12618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  หลักสูตร </a:t>
            </a:r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การเรียนการสอน </a:t>
            </a:r>
            <a:endParaRPr lang="th-TH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1078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5.1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สาระของรายวิชาในหลักสูตร</a:t>
            </a:r>
            <a:endParaRPr lang="th-TH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3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th-TH" sz="51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9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แม้ทุกหลักสูตรที่สถาบันการศึกษาเปิดให้บริการต้องผ่านการรับรองจากสำนักงานคณะกรรมการการอุดมศึกษา และมีการปรับปรุงทุก </a:t>
            </a:r>
            <a:r>
              <a:rPr lang="en-US" sz="51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 ปี แต่ผู้บริหารต้องรับผิดชอบในการควบคุมกำกับการจัดทำรายวิชาต่างๆ ให้มีเนื้อหาที่ทันสมัย ก้าวทันความก้าวหน้าทางวิทยาการที่เปลี่ยนแปลงตลอดเวลา  มีการบริหารจัดการการเปิดรายวิชาต่าง ๆ ทั้งวิชาบังคับและวิชาเลือก ที่เน้นนักศึกษาเป็นสำคัญ  โดยสนองความต้องการของนักศึกษา และตลาดแรงงาน </a:t>
            </a: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ทั้งนี้ หลักสูตรระดับบัณฑิตศึกษา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  ต้องมีการควบคุมมาตรฐานของหัวข้อวิทยานิพนธ์ การค้นคว้าอิสระที่เหมาะสมกับลักษณะและระดับของหลักสูตร โดยปริญญาโท เน้นความสามารถในการทำวิจัยของนักศึกษา ปริญญาเอก เน้น ความสามารถในการใช้การวิจัยเพื่อสร้างองค์ความรู้ใหม่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51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51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th-TH" sz="5000" dirty="0" smtClean="0">
                <a:latin typeface="TH SarabunPSK" pitchFamily="34" charset="-34"/>
                <a:cs typeface="TH SarabunPSK" pitchFamily="34" charset="-34"/>
              </a:rPr>
              <a:t>หลัก</a:t>
            </a:r>
            <a:r>
              <a:rPr lang="th-TH" sz="5000" dirty="0">
                <a:latin typeface="TH SarabunPSK" pitchFamily="34" charset="-34"/>
                <a:cs typeface="TH SarabunPSK" pitchFamily="34" charset="-34"/>
              </a:rPr>
              <a:t>คิดในการออกแบบ</a:t>
            </a:r>
            <a:r>
              <a:rPr lang="th-TH" sz="5000" dirty="0" smtClean="0">
                <a:latin typeface="TH SarabunPSK" pitchFamily="34" charset="-34"/>
                <a:cs typeface="TH SarabunPSK" pitchFamily="34" charset="-34"/>
              </a:rPr>
              <a:t>หลักสูตรข้อมูล</a:t>
            </a:r>
            <a:r>
              <a:rPr lang="th-TH" sz="5000" dirty="0">
                <a:latin typeface="TH SarabunPSK" pitchFamily="34" charset="-34"/>
                <a:cs typeface="TH SarabunPSK" pitchFamily="34" charset="-34"/>
              </a:rPr>
              <a:t>ที่ใช้ในการพัฒนาหลักสูตรและวัตถุประสงค์ของหลักสูตร</a:t>
            </a:r>
            <a:endParaRPr lang="en-US" sz="50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th-TH" sz="5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5000" dirty="0">
                <a:latin typeface="TH SarabunPSK" pitchFamily="34" charset="-34"/>
                <a:cs typeface="TH SarabunPSK" pitchFamily="34" charset="-34"/>
              </a:rPr>
              <a:t>ปรับปรุงหลักสูตรให้ทันสมัยตามความก้าวหน้าในศาสตร์สาขานั้นๆ</a:t>
            </a:r>
            <a:endParaRPr lang="en-US" sz="50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lnSpc>
                <a:spcPct val="120000"/>
              </a:lnSpc>
              <a:spcBef>
                <a:spcPts val="0"/>
              </a:spcBef>
            </a:pPr>
            <a:r>
              <a:rPr lang="th-TH" sz="50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5000" dirty="0">
                <a:latin typeface="TH SarabunPSK" pitchFamily="34" charset="-34"/>
                <a:cs typeface="TH SarabunPSK" pitchFamily="34" charset="-34"/>
              </a:rPr>
              <a:t>พิจารณาอนุมัติหัวข้อวิทยานิพนธ์และการค้นคว้าอิสระในระดับ</a:t>
            </a:r>
            <a:r>
              <a:rPr lang="th-TH" sz="5000" dirty="0" smtClean="0">
                <a:latin typeface="TH SarabunPSK" pitchFamily="34" charset="-34"/>
                <a:cs typeface="TH SarabunPSK" pitchFamily="34" charset="-34"/>
              </a:rPr>
              <a:t>บัณฑิตศึกษา</a:t>
            </a:r>
            <a:endParaRPr lang="en-US" sz="5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1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97404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3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5.2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การวางระบบผู้สอนและกระบวนการจัดการเรียนการสอน</a:t>
            </a: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กระบวนการ  </a:t>
            </a:r>
            <a:endParaRPr lang="th-TH" sz="8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หลักสูตรต้องให้ความสำคัญกับการวางระบบผู้สอนในแต่ละรายวิชา โดยคำนึงถึงความรู้ความสามารถและความเชี่ยวชาญในวิชาที่สอน และเป็นความรู้ที่ทันสมัยของอาจารย์ที่มอบหมายให้สอนในวิชานั้นๆ เพื่อให้นักศึกษาได้รับความรู้ประสบการณ์ และได้รับการพัฒนาความสามารถจากผู้รู้จริง </a:t>
            </a:r>
            <a:r>
              <a:rPr lang="th-TH" sz="6200" b="1" dirty="0">
                <a:latin typeface="TH SarabunPSK" pitchFamily="34" charset="-34"/>
                <a:cs typeface="TH SarabunPSK" pitchFamily="34" charset="-34"/>
              </a:rPr>
              <a:t>ทั้งนี้ หลักสูตรระดับบัณฑิตศึกษา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  ต้องให้ความสำคัญกับการกำหนดอาจารย์ที่ปรึกษาวิทยานิพนธ์ การค้นคว้าอิสระที่เหมาะสมกับหัวข้อวิทยานิพนธ์การค้นคว้าอิสระ และลักษณะของนักศึกษา ให้นักศึกษาได้รับโอกาสและการพัฒนาตนเองเต็มตามศักยภาพ อาจารย์ที่ปรึกษาวิทยานิพนธ์การค้นคว้าอิสระต้องสามารถให้คำปรึกษาวิทยานิพนธ์การค้นคว้าอิสระตั้งแต่กระบวนการพัฒนาหัวข้อจนถึงการทำวิทยานิพนธ์ การค้นคว้าอิสระการสอบป้องกัน และการเผยแพร่ผลงานวิจัยจนสำเร็จการศึกษา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	กระบวนการ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เรียนการสอนสำหรับยุคศตวรรษที่ 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 ต้องเน้นการพัฒนานักศึกษาให้มีความรู้ตามโครงสร้างหลักสูตรที่กำหนด และได้รับการพัฒนาตามกรอบมาตรฐานคุณวุฒิ คุณธรรมจริยธรรม ทักษะการเรียนรู้ในศตวรรษที่ </a:t>
            </a:r>
            <a:r>
              <a:rPr lang="en-US" sz="6200" dirty="0"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โดยเฉพาะทักษะการเรียนรู้ด้วยตนเอง ทักษะทางภาษาไทยและภาษาต่างประเทศ ทักษะการทำงานแบบมีส่วนร่วม ความสามารถในการใช้เทคโนโลยี ความสามารถในการดูแลสุขภาพ ฯลฯ  การเรียนการสอนสมัยใหม่ต้องใช้สื่อเทคโนโลยี และทำให้นักศึกษาเรียนรู้ได้ตลอดเวลาและในสถานที่ใดก็ได้ ผู้สอนมีหน้าที่เป็นผู้อำนวยความสะดวกให้เกิดการเรียนรู้ และสนับสนุนการเรียนรู้  ทั้งนี้ </a:t>
            </a:r>
            <a:r>
              <a:rPr lang="th-TH" sz="6200" b="1" u="sng" dirty="0">
                <a:latin typeface="TH SarabunPSK" pitchFamily="34" charset="-34"/>
                <a:cs typeface="TH SarabunPSK" pitchFamily="34" charset="-34"/>
              </a:rPr>
              <a:t>ในหลักสูตรระดับบัณฑิตศึกษา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  เทคนิคการสอนจะเน้นการวิจัยเป็นฐาน การเรียนแบบใช้ปัญหาเป็นฐาน เป็น</a:t>
            </a:r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ต้น</a:t>
            </a:r>
          </a:p>
          <a:p>
            <a:pPr marL="0" indent="0">
              <a:buNone/>
            </a:pP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6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พิจารณากำหนดผู้สอน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กำกับ ติดตาม และตรวจสอบการจัดทำ </a:t>
            </a:r>
            <a:r>
              <a:rPr lang="th-TH" sz="62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.3 และ</a:t>
            </a:r>
            <a:r>
              <a:rPr lang="th-TH" sz="62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.4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แต่งตั้งอาจารย์ที่ปรึกษาวิทยานิพนธ์และการค้นคว้าอิสระในระดับบัณฑิตศึกษา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กำกับกระบวนการเรียนการสอน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จัดการเรียนการสอนที่มีการฝึกปฏิบัติในระดับปริญญาตรี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6200" dirty="0" err="1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 err="1"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กิจต่างๆ กับการเรียนการสอนในระดับปริญญาตรี</a:t>
            </a:r>
            <a:endParaRPr lang="en-US" sz="6200" dirty="0">
              <a:latin typeface="TH SarabunPSK" pitchFamily="34" charset="-34"/>
              <a:cs typeface="TH SarabunPSK" pitchFamily="34" charset="-34"/>
            </a:endParaRPr>
          </a:p>
          <a:p>
            <a:pPr lvl="4"/>
            <a:r>
              <a:rPr lang="th-TH" sz="62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6200" dirty="0">
                <a:latin typeface="TH SarabunPSK" pitchFamily="34" charset="-34"/>
                <a:cs typeface="TH SarabunPSK" pitchFamily="34" charset="-34"/>
              </a:rPr>
              <a:t>ช่วยเหลือ กำกับ ติดตาม ในการทำวิทยานิพนธ์และการค้นคว้าอิสระและการตีพิมพ์ผลงานในระดับบัณฑิตศึกษา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801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85285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ผู้เรียน</a:t>
            </a:r>
          </a:p>
          <a:p>
            <a:pPr marL="0" indent="0">
              <a:spcBef>
                <a:spcPts val="0"/>
              </a:spcBef>
              <a:buNone/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ของตัว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บ่งชี้   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การประเมินนักศึกษามีจุดมุ่งหมาย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ประการ คือ การประเมินผลนักศึกษาเพื่อให้ข้อมูลสารสนเทศที่เป็นประโยชน์ต่อการปรับปรุงการเรียนการสอนของผู้สอน และนำไปสู่การพัฒนาการเรียนรู้ของนักศึกษา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(assessment for learning)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การประเมินที่ทำให้นักศึกษาสามารถประเมินตนเองเป็น และมีการนำผลการประเมินไปใช้ในการพัฒนาวิธีการเรียนของตนเองใหม่ จนเกิดการเรียนรู้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 (assessment as learning)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และ  การประเมินผลการเรียนรู้ของนักศึกษาที่แสดงผลลัพธ์การเรียนรู้ที่คาดหวังของหลักสูตร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(assessment of learning)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การประเมินส่วนใหญ่จะใช้เพื่อจุดมุ่งหมายประการหลัง คือ เน้นการได้ข้อมูลเกี่ยวกับสัมฤทธิผลการเรียนรู้ของนักศึกษา การจัดการเรียนการสอนจึงควรส่งเสริมให้มีการประเมินเพื่อจุดมุ่งหมายสองประการแรกด้วย ทั้งนี้ ความเหมาะสมของระบบประเมินต้องให้ความสำคัญกับการกำหนดเกณฑ์การประเมิน วิธีการประเมิน เครื่องมือประเมินที่มีคุณภาพ  และวิธีการให้เกรดที่สะท้อนผลการเรียนรู้ได้อย่างเหมาะสม มีการกำกับให้มีการประเมินตามสภาพจริง 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(authentic assessment)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มีการใช้วิธีการประเมินที่หลากหลาย ให้ผลการประเมินที่สะท้อนความสามารถในการปฏิบัติงานในโลกแห่งความเป็นจริง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(real world)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และมีวิธีการให้ข้อมูลป้อนกลับ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feedback)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ที่ทำให้นักศึกษาสามารถแก้ไขจุดอ่อนหรือเสริมจุดแข็งของตนเองได้  ให้ผลการประเมินที่สะท้อนระดับความสามารถที่แท้จริงของนักศึกษา </a:t>
            </a:r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สำหรับหลักสูตรระดับบัณฑิตศึกษา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ต้องให้ความสำคัญกับการวางระบบประเมินวิทยานิพนธ์ การค้นคว้าอิสระที่มีคุณภาพ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ด้วย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ในการรายงานการดำเนินงานตามตัวบ่งชี้นี้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spcBef>
                <a:spcPts val="0"/>
              </a:spcBef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ประเมินผลการเรียนรู้ตามกรอบมาตรฐานคุณวุฒิ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spcBef>
                <a:spcPts val="0"/>
              </a:spcBef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ตรวจสอบการประเมินผลการเรียนรู้ของนักศึกษา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spcBef>
                <a:spcPts val="0"/>
              </a:spcBef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กำกับการประเมินการจัดการเรียนการสอนและประเมินหลักสูตร (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.5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.6 และ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.7)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  <a:p>
            <a:pPr lvl="4">
              <a:spcBef>
                <a:spcPts val="0"/>
              </a:spcBef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ประเมินวิทยานิพนธ์และการค้นคว้าอิสระในระดับบัณฑิตศึกษา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500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15482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5.4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ผลการดำเนินงานหลักสูตรตาม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กรอบมาตรฐานคุณวุฒิ			 		ระดับอุดมศึกษาแห่งชาติ</a:t>
            </a:r>
          </a:p>
          <a:p>
            <a:pPr marL="0" indent="0">
              <a:buNone/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ของตัวบ่งชี้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ผลลัพธ์  </a:t>
            </a:r>
          </a:p>
          <a:p>
            <a:pPr marL="0" indent="0">
              <a:spcBef>
                <a:spcPts val="0"/>
              </a:spcBef>
              <a:buNone/>
            </a:pPr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คำอธิบาย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ตัวบ่งชี้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ผลการดำเนินงานของหลักสูตร หมายถึง ร้อยละของผลการดำเนินงาน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ตามตัว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บ่งชี้การดำเนินงานตามกรอบมาตรฐานคุณวุฒิระดับอุดมศึกษาที่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ปรากฏใน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หลักสูตร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.2) หมวดที่ 7 ข้อ 7 ที่หลักสูตรแต่ละหลักสูตรดำเนินงานได้ในแต่ละปีการศึกษา อาจารย์ประจำหลักสูตรจะเป็นผู้รายงานผลการดำเนินงานประจำปีในแบบรายงานผลการดำเนินการของหลักสูตร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มคอ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.7)</a:t>
            </a:r>
          </a:p>
        </p:txBody>
      </p:sp>
    </p:spTree>
    <p:extLst>
      <p:ext uri="{BB962C8B-B14F-4D97-AF65-F5344CB8AC3E}">
        <p14:creationId xmlns:p14="http://schemas.microsoft.com/office/powerpoint/2010/main" val="38958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่าร้อยละของผลการดำเนินงานตามตัวบ่งชี้การดำเนินงานหลักสูตรตามกรอบมาตรฐานคุณวุฒิระดับอุดมศึกษาที่กำหนดให้เป็นคะแนนเต็ม 5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0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ค่าร้อยละของผลการดำเนินงานตามตัวบ่งชี้การดำเนินงานหลักสูตรตามกรอบมาตรฐานคุณวุฒิระดับอุดมศึกษาแห่งชาติ ที่กำหนดให้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คะแนน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1 =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0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่าร้อยละของผลการดำเนินงานตามตัวบ่งชี้การดำเนินงานหลักสูตรตามกรอบมาตรฐานคุณวุฒิระดับอุดมศึกษาแห่งชาติ ที่กำหนดให้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คะแนน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0 =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เกินร้อยละ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4509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640960" cy="5832648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คำอธิบายตัวบ่งชี้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เป็นไปตามเกณฑ์มาตรฐานหลักสูตรและเกณฑ์ต่างๆ ที่เกี่ยวข้อง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 เกณฑ์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มาตรฐานหลักสูตร พ.ศ.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2548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45627"/>
              </p:ext>
            </p:extLst>
          </p:nvPr>
        </p:nvGraphicFramePr>
        <p:xfrm>
          <a:off x="251520" y="2420888"/>
          <a:ext cx="8784976" cy="3495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4"/>
                <a:gridCol w="2256250"/>
                <a:gridCol w="2304256"/>
                <a:gridCol w="2304256"/>
              </a:tblGrid>
              <a:tr h="433517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007527">
                <a:tc>
                  <a:txBody>
                    <a:bodyPr/>
                    <a:lstStyle/>
                    <a:p>
                      <a:r>
                        <a:rPr lang="th-TH" sz="2600" b="1" spc="0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kumimoji="0" lang="th-TH" sz="2600" b="1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จำนวนอาจารย์ประจำหลักสูตร</a:t>
                      </a:r>
                      <a:endParaRPr lang="en-US" sz="2600" b="1" spc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400" b="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ไม่น้อยกว่า </a:t>
                      </a:r>
                      <a:r>
                        <a:rPr kumimoji="0" lang="en-US" sz="2400" b="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400" b="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 </a:t>
                      </a:r>
                      <a:r>
                        <a:rPr kumimoji="0" lang="th-TH" sz="2400" b="1" u="none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เป็นอาจารย์ประจำ</a:t>
                      </a:r>
                      <a:br>
                        <a:rPr kumimoji="0" lang="th-TH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เกินกว่า </a:t>
                      </a:r>
                      <a:r>
                        <a:rPr kumimoji="0" lang="en-US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หลักสูตรไม่ได้</a:t>
                      </a:r>
                      <a:r>
                        <a:rPr kumimoji="0" lang="th-TH" sz="2400" b="1" u="none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400" kern="1200" spc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ประจำหลักสูตรตลอดระยะเวลาที่จัด</a:t>
                      </a:r>
                      <a:r>
                        <a:rPr kumimoji="0" lang="th-TH" sz="2400" kern="1200" spc="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การศึกษาตามหลักสูตรนั้น</a:t>
                      </a:r>
                      <a:endParaRPr lang="en-US" sz="2400" spc="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ไม่น้อยกว่า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 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เป็นอาจารย์ประจำ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เกินกว่า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หลักสูตรไม่ได้</a:t>
                      </a:r>
                      <a:r>
                        <a:rPr kumimoji="0" lang="th-TH" sz="2400" b="1" kern="1200" spc="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400" kern="1200" spc="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ประจำหลักสูตรตลอด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ระยะเวลาที่จัดการศึกษาตามหลักสูตรนั้น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ไม่น้อยกว่า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คน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b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เป็นอาจารย์ประจำ</a:t>
                      </a:r>
                      <a:b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</a:b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เกินกว่า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หลักสูตรไม่ได้</a:t>
                      </a:r>
                      <a:r>
                        <a:rPr kumimoji="0"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และ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ประจำหลักสูตรตลอดระยะเวลาที่จัดการศึกษาตามหลักสูตรนั้น</a:t>
                      </a:r>
                      <a:endParaRPr lang="en-US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554461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1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กำกับมาตรฐาน</a:t>
            </a:r>
          </a:p>
        </p:txBody>
      </p:sp>
    </p:spTree>
    <p:extLst>
      <p:ext uri="{BB962C8B-B14F-4D97-AF65-F5344CB8AC3E}">
        <p14:creationId xmlns:p14="http://schemas.microsoft.com/office/powerpoint/2010/main" val="40359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332656"/>
                <a:ext cx="8712968" cy="55446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สูตรการคำนวณ</a:t>
                </a:r>
                <a:endParaRPr lang="en-US" sz="2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1.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คำนวณ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ค่าร้อยละผลการดำเนินงานตามตัวบ่งชี้การดำเนินงานหลักสูตรตามกรอบมาตรฐานคุณวุฒิ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ระดับอุดมศึกษา  ตามสูตร</a:t>
                </a:r>
                <a:endParaRPr lang="en-US" sz="2000" i="1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ตัวบ่งชี้ผลการดำเนินงานหลักสูตรตามกรอบมาตรฐานคุณวุฒิระดับอุดมศึกษาแห่งชาติที่ดำเนินการได้จริง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800">
                            <a:solidFill>
                              <a:srgbClr val="002060"/>
                            </a:solidFill>
                            <a:latin typeface="TH SarabunPSK" pitchFamily="34" charset="-34"/>
                            <a:cs typeface="TH SarabunPSK" pitchFamily="34" charset="-34"/>
                          </a:rPr>
                          <m:t>จำนวนตัวบ่งชี้ผลการดำเนินงานหลักสูตรตามกรอบมาตรฐานคุณวุฒิระดับอุดมศึกษาแห่งชาติที่ต้องดำเนินงานในปีการศึกษานั้นๆ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x 100</a:t>
                </a:r>
                <a:endParaRPr lang="en-US" sz="1800" b="1" dirty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endParaRPr lang="en-US" sz="20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latin typeface="TH SarabunPSK" pitchFamily="34" charset="-34"/>
                    <a:cs typeface="TH SarabunPSK" pitchFamily="34" charset="-34"/>
                  </a:rPr>
                  <a:t>2.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นำค่าร้อยละจากข้อ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มาคำนวณคะแนน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ดังนี้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2.1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100	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		คิด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5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2.2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 80			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คิดเป็น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2.3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ค่าร้อยละไม่เกินร้อยละ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80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		คิดเป็น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0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latin typeface="TH SarabunPSK" pitchFamily="34" charset="-34"/>
                    <a:cs typeface="TH SarabunPSK" pitchFamily="34" charset="-34"/>
                  </a:rPr>
                  <a:t>	2.4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) 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ค่าร้อยละที่มากกว่า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 80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 และไม่เกินร้อยละ </a:t>
                </a:r>
                <a:r>
                  <a:rPr lang="en-US" sz="2000" dirty="0">
                    <a:latin typeface="TH SarabunPSK" pitchFamily="34" charset="-34"/>
                    <a:cs typeface="TH SarabunPSK" pitchFamily="34" charset="-34"/>
                  </a:rPr>
                  <a:t>10</a:t>
                </a:r>
                <a:r>
                  <a:rPr lang="th-TH" sz="2000" dirty="0">
                    <a:latin typeface="TH SarabunPSK" pitchFamily="34" charset="-34"/>
                    <a:cs typeface="TH SarabunPSK" pitchFamily="34" charset="-34"/>
                  </a:rPr>
                  <a:t>0 ให้นำมาคิดคะแนนดังนี้</a:t>
                </a:r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endParaRPr lang="en-US" sz="2000" dirty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คะแนน</a:t>
                </a:r>
                <a:r>
                  <a:rPr lang="th-TH" sz="2000" dirty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ที่</a:t>
                </a:r>
                <a:r>
                  <a:rPr lang="th-TH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ได้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H SarabunPSK" pitchFamily="34" charset="-34"/>
                    <a:cs typeface="TH SarabunPSK" pitchFamily="34" charset="-34"/>
                  </a:rPr>
                  <a:t> =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th-TH" sz="2000">
                            <a:solidFill>
                              <a:srgbClr val="002060"/>
                            </a:solidFill>
                            <a:latin typeface="Cambria Math"/>
                          </a:rPr>
                          <m:t>ค่าร้อยละที่คำนวณได้จาก</m:t>
                        </m:r>
                        <m:r>
                          <a:rPr lang="th-TH" sz="200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80</m:t>
                        </m:r>
                      </m:e>
                    </m:d>
                  </m:oMath>
                </a14:m>
                <a:endParaRPr lang="en-US" sz="2000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pPr marL="0" indent="0">
                  <a:buNone/>
                </a:pPr>
                <a:r>
                  <a:rPr lang="th-TH" sz="2000" b="1" dirty="0" smtClean="0">
                    <a:latin typeface="TH SarabunPSK" pitchFamily="34" charset="-34"/>
                    <a:cs typeface="TH SarabunPSK" pitchFamily="34" charset="-34"/>
                  </a:rPr>
                  <a:t>หมายเหตุ  </a:t>
                </a:r>
                <a:r>
                  <a:rPr lang="th-TH" sz="2000" dirty="0" smtClean="0">
                    <a:latin typeface="TH SarabunPSK" pitchFamily="34" charset="-34"/>
                    <a:cs typeface="TH SarabunPSK" pitchFamily="34" charset="-34"/>
                  </a:rPr>
                  <a:t>0.2 หมายถึง สัดส่วนของคะแนน 4 โดยคิดจากร้อยละระหว่าง 80 - 100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332656"/>
                <a:ext cx="8712968" cy="5544616"/>
              </a:xfrm>
              <a:blipFill rotWithShape="1">
                <a:blip r:embed="rId2"/>
                <a:stretch>
                  <a:fillRect l="-699" t="-6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6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19442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	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สิ่งสนับสนุนการเรียนรู้</a:t>
            </a: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784887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องค์ประกอบที่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สิ่งสนับสนุนการเรียนรู้ 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525658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บ่งชี้  </a:t>
            </a:r>
            <a:r>
              <a:rPr 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.1  </a:t>
            </a: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สิ่ง</a:t>
            </a:r>
            <a:r>
              <a:rPr lang="th-TH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สนับสนุนการ</a:t>
            </a:r>
            <a:r>
              <a:rPr lang="th-TH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เรียนรู้</a:t>
            </a:r>
          </a:p>
          <a:p>
            <a:pPr marL="0" indent="0">
              <a:buNone/>
            </a:pP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ของตัวบ่งชี้</a:t>
            </a:r>
            <a:r>
              <a:rPr lang="en-US" sz="8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กระบวนการ </a:t>
            </a:r>
            <a:endParaRPr lang="en-US" sz="80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8000" b="1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pPr marL="0" indent="0">
              <a:buNone/>
            </a:pP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คำอธิบายตัวบ่งชี้</a:t>
            </a:r>
            <a:r>
              <a:rPr lang="en-US" sz="8000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	ความ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พร้อมของสิ่งสนับสนุนการเรียนการสอนมีหลายประการ ได้แก่ ความพร้อมทางกายภาพ เช่น ห้องเรียน ห้องปฏิบัติการ ที่พักของนักศึกษา ฯลฯ และความพร้อมของ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อุปกรณ์ 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เทคโนโลยี และสิ่งอำนวยความสะดวกหรือทรัพยากรที่เอื้อต่อการเรียนรู้ เช่น อุปกรณ์การเรียนการสอน ห้องสมุด หนังสือ ตำรา สิ่งพิมพ์ วารสาร ฐานข้อมูลเพื่อการสืบค้น แหล่งเรียนรู้ สื่อ</a:t>
            </a:r>
            <a:r>
              <a:rPr lang="th-TH" sz="8000" dirty="0" err="1">
                <a:latin typeface="TH SarabunPSK" pitchFamily="34" charset="-34"/>
                <a:cs typeface="TH SarabunPSK" pitchFamily="34" charset="-34"/>
              </a:rPr>
              <a:t>อิเล็คทรอนิกส์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 ฯลฯ  สิ่งสนับสนุนเหล่านี้ต้องมีปริมาณเพียงพอ และมีคุณภาพพร้อมใช้งาน ทันสมัยโดยพิจารณาการดำเนินการปรับปรุงพัฒนาจากผลการประเมินความพึงพอใจของนักศึกษาและอาจารย์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	ใน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การรายงานการดำเนินงานตามตัวบ่งชี้นี้ ให้อธิบายกระบวนการหรือแสดงผลการดำเนินงานในประเด็นที่เกี่ยวข้องดังต่อไปนี้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การดำเนินงานของภาควิชา/คณะ/สถาบันโดยมีส่วนร่วมของอาจารย์ประจำหลักสูตรเพื่อให้มีสิ่งสนับสนุนการเรียนรู้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สิ่งสนับสนุนการเรียนรู้ที่เพียงพอและเหมาะสมต่อการจัดการเรียนการสอน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th-TH" sz="8000" dirty="0">
                <a:latin typeface="TH SarabunPSK" pitchFamily="34" charset="-34"/>
                <a:cs typeface="TH SarabunPSK" pitchFamily="34" charset="-34"/>
              </a:rPr>
              <a:t>ปรับปรุงตามผลการประเมินความพึงพอใจของนักศึกษาและอาจารย์ต่อสิ่งสนับสนุนการเรียนรู้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3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เกณฑ์การประเมิน</a:t>
            </a: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96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8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dirty="0">
                <a:latin typeface="TH SarabunPSK" pitchFamily="34" charset="-34"/>
                <a:cs typeface="TH SarabunPSK" pitchFamily="34" charset="-34"/>
              </a:rPr>
            </a:b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50717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/>
                <a:gridCol w="1368152"/>
                <a:gridCol w="1296144"/>
                <a:gridCol w="1296144"/>
                <a:gridCol w="15121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0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46697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ไม่มีระบบ 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ไม่มีแนวคิดในการกำกับติดตามและปรับปรุง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ไม่มีข้อมูลหลักฐาน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ไม่มีการนำระบบกลไกไปสู่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ไม่มีการปรับปรุง/พัฒนา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9017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</a:t>
                      </a:r>
                      <a: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/</a:t>
                      </a:r>
                      <a:br>
                        <a:rPr lang="th-TH" sz="1600" dirty="0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</a:br>
                      <a:r>
                        <a:rPr lang="th-TH" sz="1600" dirty="0" err="1" smtClean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มีระบบ มีกลไก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มีการนำระบบกลไกไปสู่การปฏิบัติ/ดำเนินงาน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มีการประเมินกระบวนการ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มีการปรับปรุง/พัฒนา/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การกระบวนการจากผลการประเมิน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มีการเรียนรู้โดยดำเนินการตามวงจร 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PDCA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มากกว่าหนึ่งรอบหรือมีการจัดการความรู้ในกระบวนการดำเนินงาน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ordia New"/>
                          <a:cs typeface="TH SarabunPSK" pitchFamily="34" charset="-34"/>
                        </a:rPr>
                        <a:t>มีแนวทางปฏิบัติที่ดีโดยมีการเทียบเคียงกับหลักสูตรเดียวกันในกลุ่มสถาบันเดียวกันที่เหมาะสม หรือได้รับรางวัลในระดับชาติหรือนานาชาติ</a:t>
                      </a:r>
                      <a:endParaRPr lang="en-US" sz="1600" dirty="0">
                        <a:effectLst/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895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endParaRPr lang="en-US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352928" cy="5328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อาจารย์ประจำสามารถเป็นอาจารย์ประจำหลักสูตรที่เป็นหลักสูตร  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พหุวิทยาการ ได้อีก 1 หลักสูตร โดยต้องเป็นหลักสูตรที่ตรงหรือสัมพันธ์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กับหลักสูตรที่ได้ประจำอยู่แล้ว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อาจารย์ประจำหลักสูตรระดับบัณฑิต สามารถเป็นอาจารย์ประจำหลักสูตรในระดับปริญญาเอกหรือปริญญาโทในสาขาเดียวกันได้อีก 1 หลักสูตร</a:t>
            </a:r>
          </a:p>
          <a:p>
            <a:pPr marL="0" indent="0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(หนังสือเวียนที่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0506(2)/ว 569 ลงวันที่ 18 เมษายน 2549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กรณีหลักสูตรที่มีแขนงวิชา/กลุ่มวิชา กำหนดให้ต้องมีอาจารย์ประจำหลักสูตรจำนวนไม่น้อยกว่า 3 คน ให้ครบทุกแขนงวิชา/กลุ่มวิชา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ของหลักสูตร โดยมีคุณวุฒิครอบคลุมแขนงวิชา/กลุ่มวิชาที่เปิดสอน </a:t>
            </a:r>
          </a:p>
          <a:p>
            <a:pPr marL="0" indent="0">
              <a:buNone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(หนังสือเวียนที่ </a:t>
            </a:r>
            <a:r>
              <a:rPr lang="th-TH" sz="3200" dirty="0" err="1" smtClean="0"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0506(4)/ว254  ลงวันที่ 11 มีนาคม 2557)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6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ตัวบ่งชี้ที่ 1.1  การ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บริหารจัดการหลักสูตรตามเกณฑ์มาตรฐานหลักสูตรที่กำหนดโดย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สกอ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(ต่อ)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09620"/>
              </p:ext>
            </p:extLst>
          </p:nvPr>
        </p:nvGraphicFramePr>
        <p:xfrm>
          <a:off x="323528" y="1340768"/>
          <a:ext cx="864096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212"/>
                <a:gridCol w="2272252"/>
                <a:gridCol w="2232248"/>
                <a:gridCol w="2232248"/>
              </a:tblGrid>
              <a:tr h="555342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เกณฑ์การประเมิน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ปริญญาตรี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ปริญญาโท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ปริญญาเอก</a:t>
                      </a:r>
                      <a:endParaRPr lang="en-US" sz="2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269194"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kumimoji="0" lang="th-TH" sz="26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คุณสมบัติของอาจารย์ประจำหลักสูตร</a:t>
                      </a:r>
                      <a:endParaRPr lang="en-US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คุณวุฒิระดับปริญญาโท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เทียบเท่า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ดำรงตำแหน่งทางวิชาการไม่ต่ำกว่าผู้ช่วยศาสตราจารย์ อย่างน้อย 2 คน</a:t>
                      </a:r>
                      <a:r>
                        <a:rPr kumimoji="0" lang="th-TH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ในสาขาที่ตรงหรือสัมพันธ์กับสาขาวิชาที่เปิดสอน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ต้องทำหน้าที่เป็นอาจารย์ประจำหลักสูตรที่ระบุไว้หลักสูตรใดหลักสูตรหนึ่งเท่านั้น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โดยมีคุณสมบัติเป็นอาจารย์ผู้รับผิดชอบหลักสูตร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อาจารย์ที่ปรึกษาวิทยานิพนธ์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อาจารย์ผู้สอบวิทยานิพนธ์ หรืออาจารย์ผู้สอน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ต้องทำหน้าที่เป็นอาจารย์ประจำหลักสูตรที่ระบุไว้หลักสูตรใดหลักสูตรหนึ่งเท่านั้น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โดยมีคุณสมบัติเป็นอาจารย์ผู้รับผิดชอบหลักสูตร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อาจารย์ที่ปรึกษาวิทยานิพนธ์ </a:t>
                      </a:r>
                      <a:r>
                        <a:rPr kumimoji="0"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อาจารย์ผู้สอบวิทยานิพนธ์หรืออาจารย์ผู้สอน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F73B-2D11-40BF-8191-41AC91A601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2328</TotalTime>
  <Words>6567</Words>
  <Application>Microsoft Office PowerPoint</Application>
  <PresentationFormat>On-screen Show (4:3)</PresentationFormat>
  <Paragraphs>1175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Equity</vt:lpstr>
      <vt:lpstr>รายละเอียดตัวบ่งชี้และเกณฑ์การประเมินคุณภาพการศึกษาภายในระดับหลักสูตร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หมายเหตุ</vt:lpstr>
      <vt:lpstr>PowerPoint Presentation</vt:lpstr>
      <vt:lpstr>PowerPoint Presentation</vt:lpstr>
      <vt:lpstr>PowerPoint Presentation</vt:lpstr>
      <vt:lpstr>หมายเหตุ</vt:lpstr>
      <vt:lpstr>PowerPoint Presentation</vt:lpstr>
      <vt:lpstr>หมายเหตุ</vt:lpstr>
      <vt:lpstr>PowerPoint Presentation</vt:lpstr>
      <vt:lpstr>หมายเหตุ</vt:lpstr>
      <vt:lpstr>PowerPoint Presentation</vt:lpstr>
      <vt:lpstr>PowerPoint Presentation</vt:lpstr>
      <vt:lpstr>PowerPoint Presentation</vt:lpstr>
      <vt:lpstr>หมายเหตุ</vt:lpstr>
      <vt:lpstr>PowerPoint Presentation</vt:lpstr>
      <vt:lpstr>PowerPoint Presentation</vt:lpstr>
      <vt:lpstr>PowerPoint Presentation</vt:lpstr>
      <vt:lpstr>หมายเหตุ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ระดับหลักสูตร</dc:title>
  <dc:creator>ปภาวดี โพธิ์ถวิล</dc:creator>
  <cp:lastModifiedBy>นุชนภา รื่นอบเชย</cp:lastModifiedBy>
  <cp:revision>126</cp:revision>
  <cp:lastPrinted>2015-01-26T13:15:05Z</cp:lastPrinted>
  <dcterms:created xsi:type="dcterms:W3CDTF">2014-04-11T03:46:44Z</dcterms:created>
  <dcterms:modified xsi:type="dcterms:W3CDTF">2015-01-27T03:36:32Z</dcterms:modified>
</cp:coreProperties>
</file>