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3" r:id="rId3"/>
    <p:sldId id="304" r:id="rId4"/>
    <p:sldId id="306" r:id="rId5"/>
    <p:sldId id="305" r:id="rId6"/>
    <p:sldId id="307" r:id="rId7"/>
    <p:sldId id="315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02" r:id="rId16"/>
  </p:sldIdLst>
  <p:sldSz cx="9144000" cy="6858000" type="screen4x3"/>
  <p:notesSz cx="6802438" cy="9934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3300"/>
    <a:srgbClr val="800000"/>
    <a:srgbClr val="800080"/>
    <a:srgbClr val="660066"/>
    <a:srgbClr val="660033"/>
    <a:srgbClr val="663300"/>
    <a:srgbClr val="0033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4" y="0"/>
            <a:ext cx="2947987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CEBC20C-4253-4FAB-A63C-D0F81E06BF2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9638"/>
            <a:ext cx="5441950" cy="4470400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4" y="9436100"/>
            <a:ext cx="2947987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FE14DA5-2802-40BE-8EED-C58C1AE40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5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A2A7-9A3A-4BE6-8BCA-CAD73E2758DF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0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339C-FB51-4E90-A0CF-D5E6E971D8F0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6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B54-39ED-46DA-A553-DBC0AAEA93A7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1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626D-E39D-495D-AF94-ACB641ACB51C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5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3FA0-297C-4D06-9C02-5533E0B67CF0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4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CB40-8810-4FF9-B460-6001A77FBB6D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5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5AC7-35F0-4572-B140-8F94ED9D18C7}" type="datetime1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4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0843-5DCB-4A82-B1C3-4F42FA523D14}" type="datetime1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7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C9D0-7847-4760-8F5F-FD2C8549B481}" type="datetime1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D3CF-143D-4D03-AF29-29E28AEB1B05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8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A79A-E5EC-418A-8E16-B9805E338FAD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7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0033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72C7E-7ECF-46E1-89E1-A280D0CCBA71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5148-5AD0-4594-89BA-1B1061A58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56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-27384"/>
            <a:ext cx="9230941" cy="688538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การบรรยายพิเศษ</a:t>
            </a:r>
            <a:b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สหกิจศึกษานานาชาติ</a:t>
            </a:r>
            <a:b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International Cooperative Education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โดย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ดร.สุเมธ  แย้มนุ่น</a:t>
            </a:r>
            <a:b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อุปนายกสมาคมสหกิจศึกษาไทย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+mn-cs"/>
              </a:rPr>
              <a:t>โครงการเตรียมความ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+mn-cs"/>
              </a:rPr>
              <a:t>พร้อม</a:t>
            </a:r>
            <a:r>
              <a:rPr lang="th-T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+mn-cs"/>
              </a:rPr>
              <a:t>สู่สห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+mn-cs"/>
              </a:rPr>
              <a:t>กิจศึกษานานาชาติ</a:t>
            </a:r>
            <a:b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+mn-cs"/>
              </a:rPr>
            </a:b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+mn-cs"/>
              </a:rPr>
              <a:t>วันที่ 20 มีนาคม 2558</a:t>
            </a:r>
            <a:b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+mn-cs"/>
              </a:rPr>
            </a:b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+mn-cs"/>
              </a:rPr>
              <a:t>ณ โรงแรมนูโว </a:t>
            </a:r>
            <a:r>
              <a:rPr lang="th-T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+mn-cs"/>
              </a:rPr>
              <a:t>ซิตี้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+mn-cs"/>
              </a:rPr>
              <a:t> บางลำพู กรุงเทพฯ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marL="0" indent="0"/>
            <a:r>
              <a:rPr lang="th-TH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การปฏิบัติตามมาตรฐานสหกิจศึกษา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184576"/>
          </a:xfrm>
        </p:spPr>
        <p:txBody>
          <a:bodyPr>
            <a:norm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ขั้นตอนก่อนปฏิบัติงานสหกิจศึกษา</a:t>
            </a:r>
          </a:p>
          <a:p>
            <a:pPr lvl="1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การสำรวจความต้องการ การรับรองคุณภาพงานสหกิศึกา</a:t>
            </a:r>
          </a:p>
          <a:p>
            <a:pPr lvl="1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ค่าใช้จ่ายสหกิจศึก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ษ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านานาชาติ</a:t>
            </a: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ขั้นตอนระหว่างปฏิบัติงานสหกิจศึกษา</a:t>
            </a:r>
          </a:p>
          <a:p>
            <a:pPr lvl="1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การรายงานตัวสถานประกอบการ การวางแผนปฏิบัติงาน</a:t>
            </a:r>
          </a:p>
          <a:p>
            <a:pPr lvl="1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การติดตามความก้าวหน้า การนำเสนอผลการปฏิบัติงาน</a:t>
            </a: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ขั้นตอนหลังปฏิบัติงานสหกิจศึกษา</a:t>
            </a:r>
          </a:p>
          <a:p>
            <a:pPr lvl="1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การรายงานตัวสถานประกอบการ การส่งรายงาน</a:t>
            </a:r>
          </a:p>
          <a:p>
            <a:pPr lvl="1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การประเมินผลวิธีการต่างๆ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922114"/>
          </a:xfrm>
        </p:spPr>
        <p:txBody>
          <a:bodyPr>
            <a:noAutofit/>
          </a:bodyPr>
          <a:lstStyle/>
          <a:p>
            <a:pPr marL="0" indent="0"/>
            <a:r>
              <a:rPr lang="th-TH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ระเบียบวิธีการเข้าเมือง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7992888" cy="4752528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การเตรียมเอกสารรับรองสถานภาพนักศึกา ประกอบการ       ขอ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VISA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Permit</a:t>
            </a:r>
          </a:p>
          <a:p>
            <a:pPr>
              <a:spcBef>
                <a:spcPts val="36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การตรวจสอบประเภท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VISA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ของนักศึกษาให้เหมาะสมที่    จะปฏิบัติงานสหกิจศึกษาในสถานประกอบการได้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marL="0" indent="0"/>
            <a:r>
              <a:rPr lang="th-TH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การนิเทศการปฏิบัติงานสหกิจศึกษา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75252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การส่งอาจารย์ประจำไปนิเทศงานสหกิจศึกษาในต่างประเทศ</a:t>
            </a:r>
          </a:p>
          <a:p>
            <a:pPr>
              <a:spcBef>
                <a:spcPts val="24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การประสานความร่วมมืออาจารย์ประจำสถาบันในต่างประเทศ เป็นอาจารย์นิเทศแทน</a:t>
            </a:r>
          </a:p>
          <a:p>
            <a:pPr>
              <a:spcBef>
                <a:spcPts val="24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การนิเทศงานสหกิจศึกษาผ่านระบบ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marL="0" indent="0"/>
            <a:r>
              <a:rPr lang="th-TH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การประเมินสหกิจศึกษา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579296" cy="475252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การประเมินโครงการสหกิจศึกษานานาชาติ เพื่อการพัฒนาให้มีประสิทธิภาพ</a:t>
            </a:r>
          </a:p>
          <a:p>
            <a:pPr>
              <a:spcBef>
                <a:spcPts val="24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การประเมิน “ผลการเรียนรู้” ของนักศึกษา โดยเฉพาะ ความสามารถในการปรับตัว การเรียนรู้ข้ามวัฒนธรรม</a:t>
            </a:r>
          </a:p>
          <a:p>
            <a:pPr>
              <a:spcBef>
                <a:spcPts val="24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ประเมินมาตรฐานผลการเรียนรู้ที่จะนำไปสู่การยกระดับมาตรฐานการศึกษาของสถาบัน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th-TH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ข้อเสนอแนะ</a:t>
            </a:r>
            <a:endParaRPr 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579296" cy="4752528"/>
          </a:xfrm>
        </p:spPr>
        <p:txBody>
          <a:bodyPr>
            <a:normAutofit lnSpcReduction="10000"/>
          </a:bodyPr>
          <a:lstStyle/>
          <a:p>
            <a:r>
              <a:rPr lang="th-TH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สกอ  ควรกำหนดมาตรการสนับสนุนสหกิจศึกษานานาชาติ</a:t>
            </a:r>
          </a:p>
          <a:p>
            <a:pPr lvl="1">
              <a:spcBef>
                <a:spcPts val="24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สนับสนุนองค์กรกลางสหกิจศึกษานานาชาติ</a:t>
            </a:r>
          </a:p>
          <a:p>
            <a:pPr lvl="1">
              <a:spcBef>
                <a:spcPts val="24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จัดตั้งกองทุน หรือ ทุนอุดหนุนนักศึกษา</a:t>
            </a:r>
          </a:p>
          <a:p>
            <a:pPr lvl="1">
              <a:spcBef>
                <a:spcPts val="2400"/>
              </a:spcBef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สนับสนุนการจัดตั้งเครือข่ายสหกิจศึกา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ASEAN</a:t>
            </a:r>
          </a:p>
          <a:p>
            <a:pPr>
              <a:spcBef>
                <a:spcPts val="2400"/>
              </a:spcBef>
            </a:pPr>
            <a:r>
              <a:rPr lang="th-TH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การจัดสหกิจศึกษานานาชาติ ควรดำเนินการด้วยความระมัดระวัง ต้องคำนึงถึง คุณภาพ มาตรฐาน และผลที่จะเกิดขึ้นกับนักศึกษาสหกิจศึกษา เป็นสำคัญ</a:t>
            </a:r>
            <a:endParaRPr lang="en-US" sz="3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>
              <a:spcBef>
                <a:spcPts val="2400"/>
              </a:spcBef>
            </a:pP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13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สวัสดี</a:t>
            </a:r>
            <a:endParaRPr lang="en-US" sz="13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99412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Cooperative System of Education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4598" y="1268760"/>
            <a:ext cx="3077922" cy="1224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rdia New" panose="020B0304020202020204" pitchFamily="34" charset="-34"/>
              </a:rPr>
              <a:t>Prof.Herman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rdia New" panose="020B0304020202020204" pitchFamily="34" charset="-34"/>
              </a:rPr>
              <a:t> Schneider University of Cincinnati 1941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ordia New" panose="020B0304020202020204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43808" y="1052736"/>
            <a:ext cx="3144602" cy="2592288"/>
          </a:xfrm>
          <a:prstGeom prst="ellipse">
            <a:avLst/>
          </a:prstGeom>
          <a:solidFill>
            <a:srgbClr val="00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บัณฑิตสหกิจศึกษา</a:t>
            </a:r>
            <a:endParaRPr lang="en-US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รู้ทฤษฏีปฏิบัติได้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พร้อมทำงาน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4058670"/>
            <a:ext cx="3347864" cy="2727322"/>
          </a:xfrm>
          <a:prstGeom prst="ellipse">
            <a:avLst/>
          </a:prstGeom>
          <a:solidFill>
            <a:srgbClr val="00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การศึกษาภาคทฤษฏี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ความจริงทางทฤษฏี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องค์ความรู้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การทดสอบและการประยุกต์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868144" y="4197338"/>
            <a:ext cx="3252106" cy="2592288"/>
          </a:xfrm>
          <a:prstGeom prst="ellipse">
            <a:avLst/>
          </a:prstGeom>
          <a:solidFill>
            <a:srgbClr val="00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การศึกษาภาคปฏิบัติ</a:t>
            </a:r>
            <a:endParaRPr lang="en-US" sz="2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การประยุกต์เพื่อผลิตสินค้าและบริการ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การทำงานในสถานประกอบการ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ประสิทธิภาพการผลิต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3717032"/>
            <a:ext cx="24872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FF0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สหกิจศึกษา</a:t>
            </a:r>
          </a:p>
          <a:p>
            <a:pPr algn="ctr"/>
            <a:r>
              <a:rPr lang="th-TH" sz="24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ออกแบบความสัมพันธ์</a:t>
            </a:r>
          </a:p>
          <a:p>
            <a:pPr algn="ctr"/>
            <a:r>
              <a:rPr lang="th-TH" sz="24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ภาคทฤษฏีและภาคปฏิบัติ</a:t>
            </a:r>
          </a:p>
          <a:p>
            <a:pPr algn="ctr"/>
            <a:r>
              <a:rPr lang="th-TH" sz="24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อย่างมีดุลยภาพ</a:t>
            </a:r>
          </a:p>
          <a:p>
            <a:pPr algn="ctr"/>
            <a:r>
              <a:rPr lang="th-TH" sz="24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เชื่อมโลกวิชาการกับ</a:t>
            </a:r>
          </a:p>
          <a:p>
            <a:pPr algn="ctr"/>
            <a:r>
              <a:rPr lang="th-TH" sz="24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โลกของการทำงาน</a:t>
            </a:r>
          </a:p>
        </p:txBody>
      </p:sp>
      <p:cxnSp>
        <p:nvCxnSpPr>
          <p:cNvPr id="13" name="Straight Connector 12"/>
          <p:cNvCxnSpPr>
            <a:stCxn id="5" idx="3"/>
          </p:cNvCxnSpPr>
          <p:nvPr/>
        </p:nvCxnSpPr>
        <p:spPr>
          <a:xfrm flipH="1">
            <a:off x="2339752" y="3265392"/>
            <a:ext cx="964572" cy="93194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47105" y="3273109"/>
            <a:ext cx="1113127" cy="10563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59832" y="6210022"/>
            <a:ext cx="31158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5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ผลการดำเนินงานสหกิจศึกษา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98576"/>
            <a:ext cx="2088232" cy="2044823"/>
          </a:xfrm>
          <a:solidFill>
            <a:srgbClr val="660066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การเชื่อมโยง</a:t>
            </a:r>
          </a:p>
          <a:p>
            <a:pPr marL="0" indent="0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ภาคทฤษฏี</a:t>
            </a:r>
          </a:p>
          <a:p>
            <a:pPr marL="0" indent="0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ภาคปฏิบัติ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4104" y="6356350"/>
            <a:ext cx="442392" cy="365125"/>
          </a:xfrm>
        </p:spPr>
        <p:txBody>
          <a:bodyPr/>
          <a:lstStyle/>
          <a:p>
            <a:fld id="{2C665148-5AD0-4594-89BA-1B1061A582F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83582" y="2298576"/>
            <a:ext cx="2088232" cy="2044823"/>
          </a:xfrm>
          <a:prstGeom prst="rect">
            <a:avLst/>
          </a:prstGeom>
          <a:solidFill>
            <a:srgbClr val="6600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การปฏิบัติงาน ในสถานประกอบการ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243994" y="2996952"/>
            <a:ext cx="792088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496" y="4943872"/>
            <a:ext cx="2332230" cy="573360"/>
          </a:xfrm>
          <a:prstGeom prst="rect">
            <a:avLst/>
          </a:prstGeom>
          <a:solidFill>
            <a:srgbClr val="6600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หลักการพื้นฐาน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75856" y="4943872"/>
            <a:ext cx="2016224" cy="573360"/>
          </a:xfrm>
          <a:prstGeom prst="rect">
            <a:avLst/>
          </a:prstGeom>
          <a:solidFill>
            <a:srgbClr val="6600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การปฏิบัติ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91801" y="921353"/>
            <a:ext cx="2808312" cy="5175352"/>
          </a:xfrm>
          <a:prstGeom prst="rect">
            <a:avLst/>
          </a:prstGeom>
          <a:solidFill>
            <a:srgbClr val="0033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บัณฑิตสหกิจศึกษา</a:t>
            </a:r>
          </a:p>
          <a:p>
            <a:r>
              <a:rPr lang="en-US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Work Skills</a:t>
            </a:r>
          </a:p>
          <a:p>
            <a:r>
              <a:rPr lang="en-US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Soft Skills</a:t>
            </a:r>
          </a:p>
          <a:p>
            <a:r>
              <a:rPr lang="en-US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Employability</a:t>
            </a:r>
            <a:endParaRPr lang="th-TH" sz="8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marL="0" indent="0">
              <a:buNone/>
            </a:pPr>
            <a:endParaRPr lang="en-US" sz="7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marL="0" indent="0" algn="ctr">
              <a:buNone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สถาบันอุดมศึกษา</a:t>
            </a:r>
          </a:p>
          <a:p>
            <a:r>
              <a:rPr lang="en-US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Qualification</a:t>
            </a:r>
          </a:p>
          <a:p>
            <a:r>
              <a:rPr lang="en-US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Responsiveness</a:t>
            </a:r>
          </a:p>
          <a:p>
            <a:r>
              <a:rPr lang="en-US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Accountability</a:t>
            </a:r>
            <a:endParaRPr lang="th-TH" sz="20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marL="0" indent="0">
              <a:buNone/>
            </a:pPr>
            <a:endParaRPr lang="en-US" sz="8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marL="0" indent="0" algn="ctr">
              <a:buNone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สถานประกอบการ</a:t>
            </a:r>
          </a:p>
          <a:p>
            <a:r>
              <a:rPr lang="en-US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Performance</a:t>
            </a:r>
          </a:p>
          <a:p>
            <a:r>
              <a:rPr lang="en-US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H R.</a:t>
            </a:r>
            <a:r>
              <a:rPr lang="th-TH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en-US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Management</a:t>
            </a:r>
          </a:p>
          <a:p>
            <a:r>
              <a:rPr lang="en-US" sz="20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Social Contribution</a:t>
            </a:r>
            <a:endParaRPr lang="th-TH" sz="5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endParaRPr lang="en-US" sz="20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44981" y="6192516"/>
            <a:ext cx="2242592" cy="573360"/>
          </a:xfrm>
          <a:prstGeom prst="rect">
            <a:avLst/>
          </a:prstGeo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ผลที่เกิดขึ้น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276206" y="2989447"/>
            <a:ext cx="792088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191801" y="2637617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91801" y="4402192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928992" cy="864096"/>
          </a:xfr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Standardization of Cooperative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653136"/>
            <a:ext cx="8856984" cy="1329011"/>
          </a:xfrm>
          <a:solidFill>
            <a:srgbClr val="0000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กำหนดมาตรฐานคุณภาพงานสหกิจศึกษา</a:t>
            </a:r>
          </a:p>
          <a:p>
            <a:pPr marL="0" indent="0" algn="ctr">
              <a:buNone/>
            </a:pP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เพื่อความเชื่อมั่นว่าจะเกิดผลต่อคุณภาพของบัณฑิตสหกิจศึกษา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107504" y="2420888"/>
            <a:ext cx="1296144" cy="1152128"/>
          </a:xfrm>
          <a:prstGeom prst="homePlate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  <a:sym typeface="Wingdings"/>
              </a:rPr>
              <a:t>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  <a:sym typeface="Wingdings 2"/>
              </a:rPr>
              <a:t></a:t>
            </a:r>
            <a:endParaRPr lang="th-TH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หลักสูตร</a:t>
            </a: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สหกิจศึกษา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475656" y="2420888"/>
            <a:ext cx="1728192" cy="1152128"/>
          </a:xfrm>
          <a:prstGeom prst="homePlate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  <a:sym typeface="Wingdings 2"/>
              </a:rPr>
              <a:t></a:t>
            </a:r>
            <a:endParaRPr lang="th-TH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การเตรียมความพร้อมนักศึกษา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275856" y="2421256"/>
            <a:ext cx="2232248" cy="1439792"/>
          </a:xfrm>
          <a:prstGeom prst="homePlate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  <a:sym typeface="Wingdings 2"/>
              </a:rPr>
              <a:t></a:t>
            </a:r>
            <a:endParaRPr lang="th-TH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การปฏิบัติงานในสถานประกอบการ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การนิเทศงาน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การประเมินผลงาน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5724128" y="2421256"/>
            <a:ext cx="1368152" cy="1152128"/>
          </a:xfrm>
          <a:prstGeom prst="homePlate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  <a:sym typeface="Wingdings 2"/>
              </a:rPr>
              <a:t></a:t>
            </a: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Critical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Reflection</a:t>
            </a:r>
            <a:endPara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261559" y="2322326"/>
            <a:ext cx="1774937" cy="1562472"/>
          </a:xfrm>
          <a:prstGeom prst="rect">
            <a:avLst/>
          </a:prstGeom>
          <a:solidFill>
            <a:srgbClr val="6600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h-TH" sz="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บัณฑิตสหกิจศึกษาคุณภาพ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57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stCxn id="5" idx="3"/>
          </p:cNvCxnSpPr>
          <p:nvPr/>
        </p:nvCxnSpPr>
        <p:spPr>
          <a:xfrm flipH="1">
            <a:off x="2411003" y="3409408"/>
            <a:ext cx="981532" cy="93194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239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สหกิจศึกษานานาชาติ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Cooperative Education</a:t>
            </a:r>
            <a:endParaRPr lang="en-US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15057" y="1196752"/>
            <a:ext cx="3260421" cy="2592288"/>
          </a:xfrm>
          <a:prstGeom prst="ellipse">
            <a:avLst/>
          </a:prstGeom>
          <a:solidFill>
            <a:srgbClr val="00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บัณฑิตสหกิจศึกษา</a:t>
            </a:r>
            <a:endParaRPr lang="en-US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Performance</a:t>
            </a: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4058670"/>
            <a:ext cx="3059832" cy="2727322"/>
          </a:xfrm>
          <a:prstGeom prst="ellipse">
            <a:avLst/>
          </a:prstGeom>
          <a:solidFill>
            <a:srgbClr val="00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สถาบันอุดมศึกษา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endParaRPr lang="th-TH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868144" y="4173588"/>
            <a:ext cx="3252106" cy="2592288"/>
          </a:xfrm>
          <a:prstGeom prst="ellipse">
            <a:avLst/>
          </a:prstGeom>
          <a:solidFill>
            <a:srgbClr val="00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สถานประกอบการ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Competitiveness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Economy</a:t>
            </a:r>
            <a:endPara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3896469"/>
            <a:ext cx="29523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FF0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สหกิจศึกษานานาชาติ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Internationalization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International Placement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International Cooperation</a:t>
            </a:r>
            <a:endParaRPr lang="th-TH" sz="2400" b="1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690727" y="3356992"/>
            <a:ext cx="969505" cy="9724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22038" y="6210022"/>
            <a:ext cx="335363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9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รูปแบบการจัดสหกิจศึกษานานาชาติ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855365"/>
            <a:ext cx="9036496" cy="4525963"/>
          </a:xfrm>
        </p:spPr>
        <p:txBody>
          <a:bodyPr/>
          <a:lstStyle/>
          <a:p>
            <a:r>
              <a:rPr lang="th-TH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ดำเนินการด้วยตนเอง</a:t>
            </a:r>
          </a:p>
          <a:p>
            <a:r>
              <a:rPr lang="th-TH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ดำเนินการผ่านสถาบันอุดมศึกษาในต่างประเทศ</a:t>
            </a:r>
          </a:p>
          <a:p>
            <a:r>
              <a:rPr lang="th-TH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ดำเนินการผ่านองค์กรกลาง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(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IEASTE,CIMO,WACE-ISO@SUT)</a:t>
            </a:r>
          </a:p>
          <a:p>
            <a:r>
              <a:rPr lang="th-TH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ดำเนินการผ่านสถานประกอบการในประเทศ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กระบวนงานสหกิจศึกษานานาชาติที่สำคัญ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การกำหนดนโยบายสหกิจศึกษานานาชาติ</a:t>
            </a:r>
          </a:p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การเตรียมความพร้อมนักศึกษา</a:t>
            </a:r>
          </a:p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การปฏิบัติตามมาตรฐานสหกิจศึกษา</a:t>
            </a:r>
          </a:p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ระเบียบวิธีการเข้าเมือง</a:t>
            </a:r>
          </a:p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การนิเทศการปฏิบัติงานสหกิจศึกษา</a:t>
            </a:r>
          </a:p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การประเมินสหกิจศึกษา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th-TH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การกำหนดนโยบายสหกิจศึกษานานาชาติ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สถาบันอุดมศึกษาต้องกำหนดนโยบายสหกิจศึกษานานาชาติ วิสัยทัศน์ เป้าประสงค์ และมาตรการส่งเสริม</a:t>
            </a: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สื่อสารให้คณาจารย์ นักศึกษา และผู้บริหารเกิดความรู้ ความเข้าใจ มาตรการยกระดับคุณภาพมาตรฐานบัณฑิต และความเป็นสากล</a:t>
            </a: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ยกระดับหน่วยประสานงานสหกิจศึกษาสู่ระดับสากล</a:t>
            </a: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การสร้างเครือข่ายสหกิจศึกษานานาชาติ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6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400"/>
              </a:spcBef>
            </a:pPr>
            <a:r>
              <a:rPr lang="th-TH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การเตรียมความพร้อมนักศึกษา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การกำหนดคุณสมบัตินักศึกษาสหกิจศึกษานานาชาติ</a:t>
            </a:r>
          </a:p>
          <a:p>
            <a:pPr>
              <a:spcBef>
                <a:spcPts val="2400"/>
              </a:spcBef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พัฒนาความสามารถในการสื่อสาร</a:t>
            </a:r>
          </a:p>
          <a:p>
            <a:pPr>
              <a:spcBef>
                <a:spcPts val="2400"/>
              </a:spcBef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วัฒนธรรมการทำงานและชีวิตความเป็นอยู่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5148-5AD0-4594-89BA-1B1061A582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615</Words>
  <Application>Microsoft Office PowerPoint</Application>
  <PresentationFormat>นำเสนอทางหน้าจอ 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3" baseType="lpstr">
      <vt:lpstr>Angsana New</vt:lpstr>
      <vt:lpstr>Arial</vt:lpstr>
      <vt:lpstr>Calibri</vt:lpstr>
      <vt:lpstr>Cordia New</vt:lpstr>
      <vt:lpstr>EucrosiaUPC</vt:lpstr>
      <vt:lpstr>Wingdings</vt:lpstr>
      <vt:lpstr>Wingdings 2</vt:lpstr>
      <vt:lpstr>Office Theme</vt:lpstr>
      <vt:lpstr> การบรรยายพิเศษ  สหกิจศึกษานานาชาติ International Cooperative Education โดย  ดร.สุเมธ  แย้มนุ่น อุปนายกสมาคมสหกิจศึกษาไทย  โครงการเตรียมความพร้อมสู่สหกิจศึกษานานาชาติ วันที่ 20 มีนาคม 2558 ณ โรงแรมนูโว ซิตี้ บางลำพู กรุงเทพฯ </vt:lpstr>
      <vt:lpstr>Cooperative System of Education</vt:lpstr>
      <vt:lpstr>ผลการดำเนินงานสหกิจศึกษา</vt:lpstr>
      <vt:lpstr>Standardization of Cooperative Education</vt:lpstr>
      <vt:lpstr>สหกิจศึกษานานาชาติ International Cooperative Education</vt:lpstr>
      <vt:lpstr>รูปแบบการจัดสหกิจศึกษานานาชาติ</vt:lpstr>
      <vt:lpstr>กระบวนงานสหกิจศึกษานานาชาติที่สำคัญ</vt:lpstr>
      <vt:lpstr>การกำหนดนโยบายสหกิจศึกษานานาชาติ</vt:lpstr>
      <vt:lpstr>การเตรียมความพร้อมนักศึกษา</vt:lpstr>
      <vt:lpstr>การปฏิบัติตามมาตรฐานสหกิจศึกษา</vt:lpstr>
      <vt:lpstr>ระเบียบวิธีการเข้าเมือง</vt:lpstr>
      <vt:lpstr>การนิเทศการปฏิบัติงานสหกิจศึกษา</vt:lpstr>
      <vt:lpstr>การประเมินสหกิจศึกษา</vt:lpstr>
      <vt:lpstr>ข้อเสนอแนะ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Ohec</dc:creator>
  <cp:lastModifiedBy>Peter</cp:lastModifiedBy>
  <cp:revision>258</cp:revision>
  <cp:lastPrinted>2014-09-15T01:44:30Z</cp:lastPrinted>
  <dcterms:created xsi:type="dcterms:W3CDTF">2013-10-29T00:27:55Z</dcterms:created>
  <dcterms:modified xsi:type="dcterms:W3CDTF">2015-03-19T07:11:30Z</dcterms:modified>
</cp:coreProperties>
</file>