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9"/>
  </p:notesMasterIdLst>
  <p:sldIdLst>
    <p:sldId id="258" r:id="rId2"/>
    <p:sldId id="259" r:id="rId3"/>
    <p:sldId id="505" r:id="rId4"/>
    <p:sldId id="280" r:id="rId5"/>
    <p:sldId id="281" r:id="rId6"/>
    <p:sldId id="432" r:id="rId7"/>
    <p:sldId id="508" r:id="rId8"/>
    <p:sldId id="509" r:id="rId9"/>
    <p:sldId id="5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23" r:id="rId23"/>
    <p:sldId id="524" r:id="rId24"/>
    <p:sldId id="525" r:id="rId25"/>
    <p:sldId id="526" r:id="rId26"/>
    <p:sldId id="527" r:id="rId27"/>
    <p:sldId id="268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23C48-B531-4DC7-97A9-8792DA64F5B3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B35ED-AA7E-40F0-B7F6-3264DEDD5BA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813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EF721A-7897-42DD-BC8C-74BB249DCF15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96B1655-8C38-4610-A812-F26FB5F9868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3416" y="1772816"/>
            <a:ext cx="7772400" cy="2899048"/>
          </a:xfrm>
        </p:spPr>
        <p:txBody>
          <a:bodyPr/>
          <a:lstStyle/>
          <a:p>
            <a:pPr algn="l"/>
            <a:r>
              <a:rPr lang="th-TH" sz="6000" b="1" dirty="0" smtClean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6000" b="1" dirty="0" smtClean="0">
                <a:solidFill>
                  <a:schemeClr val="tx1"/>
                </a:solidFill>
              </a:rPr>
              <a:t>: </a:t>
            </a:r>
            <a:r>
              <a:rPr lang="th-TH" sz="6000" b="1" dirty="0" smtClean="0">
                <a:solidFill>
                  <a:schemeClr val="tx1"/>
                </a:solidFill>
              </a:rPr>
              <a:t/>
            </a:r>
            <a:br>
              <a:rPr lang="th-TH" sz="6000" b="1" dirty="0" smtClean="0">
                <a:solidFill>
                  <a:schemeClr val="tx1"/>
                </a:solidFill>
              </a:rPr>
            </a:br>
            <a:r>
              <a:rPr lang="th-TH" sz="6000" b="1" dirty="0" smtClean="0">
                <a:solidFill>
                  <a:schemeClr val="tx1"/>
                </a:solidFill>
              </a:rPr>
              <a:t>กระบวนการระหว่างและ</a:t>
            </a:r>
            <a:br>
              <a:rPr lang="th-TH" sz="6000" b="1" dirty="0" smtClean="0">
                <a:solidFill>
                  <a:schemeClr val="tx1"/>
                </a:solidFill>
              </a:rPr>
            </a:br>
            <a:r>
              <a:rPr lang="th-TH" sz="6000" b="1" dirty="0" smtClean="0">
                <a:solidFill>
                  <a:schemeClr val="tx1"/>
                </a:solidFill>
              </a:rPr>
              <a:t>หลังการปฏิบัติงาน</a:t>
            </a:r>
            <a:br>
              <a:rPr lang="th-TH" sz="6000" b="1" dirty="0" smtClean="0">
                <a:solidFill>
                  <a:schemeClr val="tx1"/>
                </a:solidFill>
              </a:rPr>
            </a:br>
            <a:r>
              <a:rPr lang="th-TH" sz="6000" b="1" dirty="0" smtClean="0">
                <a:solidFill>
                  <a:schemeClr val="tx1"/>
                </a:solidFill>
              </a:rPr>
              <a:t>สหกิจศึกษา</a:t>
            </a:r>
            <a:endParaRPr lang="th-TH" sz="6000" b="1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th-TH" b="1" dirty="0" smtClean="0">
                <a:solidFill>
                  <a:srgbClr val="002060"/>
                </a:solidFill>
              </a:rPr>
              <a:t>พลังวัชร์ แพ่งธีระสุขมัย</a:t>
            </a:r>
          </a:p>
          <a:p>
            <a:pPr algn="r"/>
            <a:r>
              <a:rPr lang="th-TH" b="1" dirty="0" smtClean="0">
                <a:solidFill>
                  <a:srgbClr val="002060"/>
                </a:solidFill>
              </a:rPr>
              <a:t>คณะวิศวกรรมศาสตร์</a:t>
            </a:r>
          </a:p>
          <a:p>
            <a:pPr algn="r"/>
            <a:r>
              <a:rPr lang="th-TH" b="1" dirty="0" smtClean="0">
                <a:solidFill>
                  <a:srgbClr val="002060"/>
                </a:solidFill>
              </a:rPr>
              <a:t>มหาวิทยาลัยเทคโนโลยีราชมงคลพระนคร </a:t>
            </a:r>
            <a:endParaRPr lang="th-TH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งานพ่อ\สหกิจศึกษา\โครงการสหกิจ\สหกิจภาคเรียนที่ 1 ปี 2554\รวมรูปวันเตรียมความพร้อมภาคเรียน 1 ปี 54\21-22 พ.ค.54\IMG_2097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79444"/>
            <a:ext cx="2203621" cy="262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</a:t>
            </a:r>
            <a:r>
              <a:rPr lang="th-TH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การนิเทศงานต้องเป็นส่วนหนึ่งของการวัดและประเมินผลรายวิชาสหกิจศึกษา (ต่อ)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ทดสอบแบบประเมินทักษะวิชาชีพและความพร้อมของนักศึกษาต่อการประกอบอาชีพ เพื่อให้แบบประเมินมีความเที่ยงตรง และควรมีการปรับปรุงทุก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ปี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10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2858362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</a:t>
            </a:r>
            <a:r>
              <a:rPr lang="th-TH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การนิเทศงานต้องเป็นส่วนหนึ่งของการวัดและประเมินผลรายวิชาสหกิจศึกษา (ต่อ)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ในกรณีที่มีการปรับปรุงแบบประเมิน  หน่วยงานที่รับผิดชอบการนิเทศงานสหกิจศึกษา ควรอบรมการใช้แบบประเมินทักษะวิชาชีพและความพร้อมของนักศึกษาต่อการประกอบอาชีพแก่คณาจารย์และผู้นิเทศ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11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9642370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การดำเนินการ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</a:t>
            </a:r>
            <a:r>
              <a:rPr lang="th-TH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ระยะเวลาที่อาจารย์นิเทศได้รับเอกสารประกอบการนิเทศ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บันทึกและตรวจสอบระยะเวลาที่คณาจารย์นิเทศได้รับเอกสารประกอบการนิเทศ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12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5047952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การดำเนินการ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</a:t>
            </a:r>
            <a:r>
              <a:rPr lang="th-TH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มีการติดตามการนิเทศ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บันทึกและตรวจสอบแผนการนิเทศงานของคณาจารย์นิเทศเพื่อยืนยันการติดตามการนิเทศ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13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7427256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การดำเนินการ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</a:t>
            </a:r>
            <a:r>
              <a:rPr lang="th-TH" sz="36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ความพึงพอใจของสถานประกอบการต่อกระบวนการติดต่อ และประสานงานการนิเทศ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สำรวจความพึงพอใจของสถานประกอบการต่อการติดต่อและประสานงานการนิเทศของผู้ปฏิบัติงานทุกภาคการศึกษา ทั้งนี้ระดับความพึงพอใจไม่ต่ำกว่าดี จากเกณฑ์ประเมินระดับความพึงพอใจ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ระดับ คือ ดีเยี่ยม ดีมาก พอใช้     และต้องปรับปรุง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4219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14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3242745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คุณภาพการนิเทศงานของคณาจารย์นิเทศ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เวลาที่คณาจารย์นิเทศใช้ เพียงพอตามความจำเป็นของนักศึกษา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สำรวจความคิดเห็นของผู้นิเทศงานและนักศึกษาต่อเวลาที่คณาจารย์นิเทศใช้ในการนิเทศทุกภาคการศึกษา ทั้งนี้ระดับความคิดเห็นไม่ควรต่ำกว่าเพียงพอ จากเกณฑ์ประเมินระดับความคิดเห็น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ระดับ คือ มากที่สุด มาก เพียงพอ น้อย และไม่มี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15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9429881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คุณภาพการนิเทศงานของคณาจารย์นิเทศ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การนิเทศของคณาจารย์นิเทศมีประโยชน์ต่อการปฏิบัติงานสหกิจศึกษาของนักศึกษา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สำรวจความคิดเห็นของนักศึกษาต่อการนิเทศของคณาจารย์นิเทศว่ามีประโยชน์ต่อการปฏิบัติสหกิจศึกษาของนักศึกษาทุกภาคการศึกษา  ทั้งนี้ระดับความคิดเห็นไม่ควรต่ำกว่าพอใช้ จากเกณฑ์ประเมินระดับความคิดเห็น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ระดับ คือ มากที่สุด มาก พอใช้ น้อย และไม่มี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12338" y="6414979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16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9402161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คุณภาพการนิเทศงานของคณาจารย์นิเทศ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การนิเทศของคณาจารย์นิเทศมีประโยชน์ต่อสถานประกอบการ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สำรวจความคิดเห็นของสถานประกอบการต่อการนิเทศของคณาจารย์นิเทศว่ามีประโยชน์ต่อสถานประกอบการทุกภาคการศึกษา ทั้งนี้ระดับความคิดเห็นไม่ควรต่ำกว่าพอใช้ จากเกณฑ์ประเมินระดับความคิดเห็น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ระดับ คือ มากที่สุด มาก พอใช้ น้อย และไม่มี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17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6226997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กระบวนการจัดสัมมนาแลกเปลี่ยนความคิดเห็น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คุณภาพของการนำเสนอผลงาน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ความรู้ทางวิชาการ ทักษะการนำเสนอ การตอบคำถาม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หน่วยงานที่รับผิดชอบการวัดและประเมินฯ ทำแบบประเมินคุณภาพการนำเสนอผลงานของนักศึกษา โดยแบบประเมินนี้ให้คณาจารย์นิเทศประจำสาขาวิชา และผู้นิเทศงาน(ถ้ามี) เป็นผู้ประเมิน ทั้งนี้แบบประเมินควรมีการปรับปรุงทุก</a:t>
            </a:r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ปีการศึกษา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18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7764619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กระบวนการจัดสัมมนาแลกเปลี่ยนความคิดเห็น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การสัมมนาแลกเปลี่ยนความคิดเห็นต้องเป็นส่วนหนึ่งของการวัดและประเมินผลของรายวิชาสหกิจศึกษา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หน่วยงานที่รับผิดชอบการวัดและประเมินฯ ทำแบบประเมินคุณภาพของการสัมมนาแลกเปลี่ยนความคิดเห็น ซึ่งเป็นส่วนหนึ่งของ การวัดและประเมินผลรายวิชาฯ และแจ้งคณาจารย์นิเทศ คณาจารย์ประจำสาขาวิชา และผู้นิเทศงาน(ถ้ามี) ทำการวัดและประเมินผลการสัมมนาแลกเปลี่ยนความคิดเห็น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42197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19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256369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งานพ่อ\สหกิจศึกษา\โครงการสหกิจ\วิทยากรบรรยายที่กรุงศรีริเวอร์ 15-17 กค 58\PTDC0002-c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0660"/>
            <a:ext cx="5976664" cy="635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5732059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กระบวนการจัดสัมมนาแลกเปลี่ยนความคิดเห็น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การดำเนินงาน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ร้อยละของคณาจารย์ที่เข้าร่วมการสัมมนาแลกเปลี่ยนความคิดเห็น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บันทึกร้อยละของคณาจารย์ประจำสาขาวิชาที่เข้าร่วมการสัมมนาแลกเปลี่ยนความคิดเห็นทุกภาคการศึกษา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  <a:r>
              <a:rPr lang="en-US" sz="1800" dirty="0" smtClean="0"/>
              <a:t>0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5392437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กระบวนการประเมินผลการปฏิบัติงานสหกิจศึกษา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ต้องประเมินผลการปฏิบัติงานจากความสามารถในการทำงาน โดยสถานศึกษาต้องชี้แจงรายละเอียด และเกณฑ์ให้นักศึกษาทราบ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ทำแบบประเมินผลการปฏิบัติงานจากความสามารถในการทำงานของนักศึกษาสหกิจศึกษา ให้ผู้นิเทศเป็นผู้ประเมินโดยสถานศึกษาต้องชี้แจงรายละเอียดและเกณฑ์การประเมินให้ผู้นิเทศและนักศึกษาสหกิจศึกษาทราบ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1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42941364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กระบวนการประเมินผลการปฏิบัติงานสหกิจศึกษา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ต้องมีสัดส่วนการประเมินของสถานประกอบการไม่น้อยกว่าร้อยละ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50</a:t>
            </a:r>
            <a:endParaRPr lang="th-TH" sz="3600" b="1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ทำแบบประเมินผลการปฏิบัติงานสหกิจศึกษาของนักศึกษา ซึ่งเป็นส่วนหนึ่งของการวัดและประเมินผลรายวิชาสหกิจศึกษา แจ้งให้ผู้นิเทศทำการวัดและประเมินผลฯ </a:t>
            </a:r>
            <a:br>
              <a:rPr lang="th-TH" sz="3600" b="1" dirty="0" smtClean="0">
                <a:latin typeface="DilleniaUPC" pitchFamily="18" charset="-34"/>
                <a:cs typeface="DilleniaUPC" pitchFamily="18" charset="-34"/>
              </a:rPr>
            </a:b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โดยมีสัดส่วนไม่น้อยกว่าร้อยละ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50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ของรายวิชาสหกิจศึกษา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2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0757912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กระบวนการประเมินผลการปฏิบัติงานสหกิจศึกษา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ผู้นิเทศงานควรให้ความคิดเห็นต่อจุดเด่นและข้อควรปรับปรุงของนักศึกษา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แจ้งนักศึกษาทราบเกี่ยวกับจุดเด่นและข้อควรปรับปรุงของนักศึกษาตามที่ผู้นิเทศงานให้ความเห็นในแบบประเมินผลการปฏิบัติงานสหกิจศึกษา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3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0167683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95" y="5110275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กระบวนการประเมินผลการปฏิบัติงานสหกิจศึกษา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นักศึกษาควรประเมินพัฒนาการของตนเอง แต่การประเมินนี้ไม่เป็นส่วนหนึ่งของระบบการวัดและประเมินผลรายวิชาสหกิจศึกษา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ประเมินการพัฒนาการของนักศึกษาจากการปฏิบัติงานสหกิจศึกษา แต่การประเมินนี้ไม่เป็นส่วนหนึ่งของการวัดและประเมินผลของรายวิชาสหกิจศึกษา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4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9009627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95" y="5110275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กระบวนการประเมินผลการปฏิบัติงานสหกิจศึกษา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การดำเนินงาน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คณาจารย์นิเทศต้องแจ้งข้อมูลการวัดและประเมินผลให้นักศึกษาทราบ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แจ้งนักศึกษาทราบเกี่ยวกับการวัดและประเมินผลโดยคณาจารย์นิเทศ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5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0894430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95" y="5110275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691276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rgbClr val="FF0000"/>
                </a:solidFill>
              </a:rPr>
              <a:t>กระบวนการประเมินผลการปฏิบัติงานสหกิจศึกษา</a:t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89028" y="1916832"/>
            <a:ext cx="8280920" cy="47089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การดำเนินงาน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สถานประกอบการประเมินการประสานงานกับสถานศึกษาในภาพรวม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หน่วยงานที่รับผิดชอบการวัดและประเมินผล สำรวจความพึงพอใจของสถานประกอบการต่อการประสานงานของสถานศึกษาในภาพรวมทุกปีการศึกษา ทั้งนี้ระดับความพึงพอใจไม่ควรต่ำกว่าดี จากเกณฑ์ประเมินระดับความพึงพอใจ </a:t>
            </a:r>
            <a:r>
              <a:rPr lang="en-US" sz="3600" b="1" dirty="0" smtClean="0">
                <a:latin typeface="DilleniaUPC" pitchFamily="18" charset="-34"/>
                <a:cs typeface="DilleniaUPC" pitchFamily="18" charset="-34"/>
              </a:rPr>
              <a:t>5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ระดับ คือ ดีเยี่ยม ดีมาก ดี         พอใช้ และต้องปรับปรุง</a:t>
            </a: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48931" y="6402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6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944009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ctrTitle"/>
          </p:nvPr>
        </p:nvSpPr>
        <p:spPr>
          <a:xfrm>
            <a:off x="683568" y="598502"/>
            <a:ext cx="7772400" cy="281595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Thank you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Q&amp;A</a:t>
            </a:r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Picture 2" descr="D:\งานพ่อ\สหกิจศึกษา\โครงการสหกิจ\สหกิจภาคเรียนที่ 1 ปี 2554\รวมรูปวันเตรียมความพร้อมภาคเรียน 1 ปี 54\21-22 พ.ค.54\IMG_2097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0688"/>
            <a:ext cx="2203621" cy="262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2015_07_03\แบรนด์-c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3356992"/>
            <a:ext cx="63880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sumrerng.p@rmutp.ac.th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plangwath@gmail.com</a:t>
            </a:r>
          </a:p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Tel.089-678-3719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2</a:t>
            </a:r>
            <a:r>
              <a:rPr lang="en-US" sz="1800" dirty="0"/>
              <a:t>7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3177092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งานพ่อ\สหกิจศึกษา\โครงการสหกิจ\วิทยากรบรรยายที่กรุงศรีริเวอร์ 15-17 กค 58\PTDC0002-cro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0660"/>
            <a:ext cx="5976664" cy="635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กระจาย 2 4"/>
          <p:cNvSpPr/>
          <p:nvPr/>
        </p:nvSpPr>
        <p:spPr>
          <a:xfrm>
            <a:off x="2652936" y="3410896"/>
            <a:ext cx="914400" cy="9144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ระจาย 2 5"/>
          <p:cNvSpPr/>
          <p:nvPr/>
        </p:nvSpPr>
        <p:spPr>
          <a:xfrm>
            <a:off x="2555776" y="5535017"/>
            <a:ext cx="914400" cy="914400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3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286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2630" y="1340768"/>
            <a:ext cx="7772400" cy="4267200"/>
          </a:xfrm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	</a:t>
            </a:r>
            <a:r>
              <a:rPr lang="th-TH" b="1" dirty="0" smtClean="0">
                <a:solidFill>
                  <a:schemeClr val="tx1"/>
                </a:solidFill>
              </a:rPr>
              <a:t>มาตรฐานและ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การประกันคุณภาพการดำเนินงาน</a:t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b="1" dirty="0" smtClean="0">
                <a:solidFill>
                  <a:schemeClr val="tx1"/>
                </a:solidFill>
              </a:rPr>
              <a:t>สหกิจศึกษา</a:t>
            </a:r>
            <a:endParaRPr lang="th-TH" b="1" dirty="0">
              <a:solidFill>
                <a:schemeClr val="tx1"/>
              </a:solidFill>
            </a:endParaRPr>
          </a:p>
        </p:txBody>
      </p:sp>
      <p:pic>
        <p:nvPicPr>
          <p:cNvPr id="3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31278408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772400" cy="4267200"/>
          </a:xfrm>
        </p:spPr>
        <p:txBody>
          <a:bodyPr/>
          <a:lstStyle/>
          <a:p>
            <a:pPr algn="l"/>
            <a:r>
              <a:rPr lang="th-TH" sz="4400" b="1" dirty="0" smtClean="0">
                <a:solidFill>
                  <a:schemeClr val="tx1"/>
                </a:solidFill>
              </a:rPr>
              <a:t/>
            </a:r>
            <a:br>
              <a:rPr lang="th-TH" sz="4400" b="1" dirty="0" smtClean="0">
                <a:solidFill>
                  <a:schemeClr val="tx1"/>
                </a:solidFill>
              </a:rPr>
            </a:br>
            <a:r>
              <a:rPr lang="th-TH" sz="4400" b="1" dirty="0" smtClean="0">
                <a:solidFill>
                  <a:schemeClr val="tx1"/>
                </a:solidFill>
              </a:rPr>
              <a:t>      มาตรฐานและการประกันคุณภาพการดำเนินงานสหกิจศึกษาของสถานศึกษา มีวัตถุประสงค์</a:t>
            </a:r>
            <a:br>
              <a:rPr lang="th-TH" sz="4400" b="1" dirty="0" smtClean="0">
                <a:solidFill>
                  <a:schemeClr val="tx1"/>
                </a:solidFill>
              </a:rPr>
            </a:br>
            <a:r>
              <a:rPr lang="th-TH" sz="4400" b="1" dirty="0">
                <a:solidFill>
                  <a:schemeClr val="tx1"/>
                </a:solidFill>
              </a:rPr>
              <a:t> </a:t>
            </a:r>
            <a:r>
              <a:rPr lang="th-TH" sz="4400" b="1" dirty="0" smtClean="0">
                <a:solidFill>
                  <a:schemeClr val="tx1"/>
                </a:solidFill>
              </a:rPr>
              <a:t>     </a:t>
            </a:r>
            <a:r>
              <a:rPr lang="en-US" sz="4400" b="1" dirty="0" smtClean="0">
                <a:solidFill>
                  <a:schemeClr val="tx1"/>
                </a:solidFill>
              </a:rPr>
              <a:t>1. </a:t>
            </a:r>
            <a:r>
              <a:rPr lang="th-TH" sz="4400" b="1" dirty="0" smtClean="0">
                <a:solidFill>
                  <a:schemeClr val="tx1"/>
                </a:solidFill>
              </a:rPr>
              <a:t>เพื่อให้สถานศึกษาได้ใช้เป็นแนวทางในการดำเนินงานสหกิจศึกษาขององค์กร </a:t>
            </a:r>
            <a:br>
              <a:rPr lang="th-TH" sz="4400" b="1" dirty="0" smtClean="0">
                <a:solidFill>
                  <a:schemeClr val="tx1"/>
                </a:solidFill>
              </a:rPr>
            </a:br>
            <a:r>
              <a:rPr lang="th-TH" sz="4400" b="1" dirty="0">
                <a:solidFill>
                  <a:schemeClr val="tx1"/>
                </a:solidFill>
              </a:rPr>
              <a:t> </a:t>
            </a:r>
            <a:r>
              <a:rPr lang="th-TH" sz="4400" b="1" dirty="0" smtClean="0">
                <a:solidFill>
                  <a:schemeClr val="tx1"/>
                </a:solidFill>
              </a:rPr>
              <a:t>      </a:t>
            </a:r>
            <a:r>
              <a:rPr lang="en-US" sz="4400" b="1" dirty="0" smtClean="0">
                <a:solidFill>
                  <a:schemeClr val="tx1"/>
                </a:solidFill>
              </a:rPr>
              <a:t>2. </a:t>
            </a:r>
            <a:r>
              <a:rPr lang="th-TH" sz="4400" b="1" dirty="0" smtClean="0">
                <a:solidFill>
                  <a:schemeClr val="tx1"/>
                </a:solidFill>
              </a:rPr>
              <a:t>เพื่อเป็นการสร้างระบบและกลไกในการควบคุม ตรวจสอบและประเมินการดำเนินงานสหกิจศึกษาให้เป็นไปตามมาตรฐานที่กำหนด</a:t>
            </a:r>
            <a:br>
              <a:rPr lang="th-TH" sz="4400" b="1" dirty="0" smtClean="0">
                <a:solidFill>
                  <a:schemeClr val="tx1"/>
                </a:solidFill>
              </a:rPr>
            </a:br>
            <a:r>
              <a:rPr lang="th-TH" sz="4400" b="1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3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5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678873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2505" y="435906"/>
            <a:ext cx="7772400" cy="1447800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</a:t>
            </a:r>
            <a:r>
              <a:rPr lang="th-TH" sz="4400" b="1" dirty="0" smtClean="0">
                <a:solidFill>
                  <a:schemeClr val="tx1"/>
                </a:solidFill>
              </a:rPr>
              <a:t>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 smtClean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 smtClean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576518" y="2279052"/>
            <a:ext cx="7259289" cy="21789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 smtClean="0">
                <a:solidFill>
                  <a:schemeClr val="tx1"/>
                </a:solidFill>
              </a:rPr>
              <a:t>กระบวนการนิเทศงานสหกิจศึกษา</a:t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000" b="1" dirty="0" smtClean="0">
                <a:solidFill>
                  <a:schemeClr val="tx1"/>
                </a:solidFill>
              </a:rPr>
              <a:t>กระบวนการจัดสัมมนาแลกเปลี่ยนความคิดเห็น</a:t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000" b="1" dirty="0" smtClean="0">
                <a:solidFill>
                  <a:schemeClr val="tx1"/>
                </a:solidFill>
              </a:rPr>
              <a:t>กระบวนการประเมินผลการปฏิบัติงานสหกิจศึกษา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8" name="ดาว 5 แฉก 7"/>
          <p:cNvSpPr/>
          <p:nvPr/>
        </p:nvSpPr>
        <p:spPr>
          <a:xfrm>
            <a:off x="1115616" y="2733671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ดาว 5 แฉก 8"/>
          <p:cNvSpPr/>
          <p:nvPr/>
        </p:nvSpPr>
        <p:spPr>
          <a:xfrm>
            <a:off x="1115616" y="3382759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ดาว 5 แฉก 9"/>
          <p:cNvSpPr/>
          <p:nvPr/>
        </p:nvSpPr>
        <p:spPr>
          <a:xfrm>
            <a:off x="1129280" y="393305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6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15629575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</a:t>
            </a: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ความรู้ ความสามารถทางวิชาการ และการประยุกต์ใช้</a:t>
            </a: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ความคิดสร้างสรรค์ และความสามารถในการทำงานด้วยตนเอง</a:t>
            </a: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การปรับตัว และการปฏิบัติตามกฎ ระเบียบของสถานประกอบการ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 การสื่อสาร  และการนำเสนอผลงาน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ทำแบบประเมินทักษะวิชาชีพ ความพร้อมของนักศึกษา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แผนผังลำดับงาน: ตัวเชื่อมต่อ 7"/>
          <p:cNvSpPr/>
          <p:nvPr/>
        </p:nvSpPr>
        <p:spPr>
          <a:xfrm>
            <a:off x="818472" y="342900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แผนผังลำดับงาน: ตัวเชื่อมต่อ 9"/>
          <p:cNvSpPr/>
          <p:nvPr/>
        </p:nvSpPr>
        <p:spPr>
          <a:xfrm>
            <a:off x="830042" y="3954029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แผนผังลำดับงาน: ตัวเชื่อมต่อ 10"/>
          <p:cNvSpPr/>
          <p:nvPr/>
        </p:nvSpPr>
        <p:spPr>
          <a:xfrm>
            <a:off x="816394" y="4509120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7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868767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ความก้าวหน้าของงานเป็นไปตามแผน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ทำแบบประเมินติดตามความก้าวหน้าการปฏิบัติงานของนักศึกษาเพื่อเปรียบเทียบกับแผนที่นักศึกษาได้กำหนดไว้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8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0609750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2015_07_03\แบรนด์-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157192"/>
            <a:ext cx="981075" cy="129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9371" y="703348"/>
            <a:ext cx="7772400" cy="799728"/>
          </a:xfrm>
        </p:spPr>
        <p:txBody>
          <a:bodyPr/>
          <a:lstStyle/>
          <a:p>
            <a:r>
              <a:rPr lang="th-TH" sz="4400" b="1" dirty="0">
                <a:solidFill>
                  <a:schemeClr val="tx1"/>
                </a:solidFill>
              </a:rPr>
              <a:t>มาตรฐานการวัดและประเมินผล 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th-TH" sz="4400" b="1" dirty="0">
                <a:solidFill>
                  <a:schemeClr val="tx1"/>
                </a:solidFill>
              </a:rPr>
              <a:t>กระบวนการระหว่างและหลังการ</a:t>
            </a:r>
            <a:r>
              <a:rPr lang="th-TH" sz="4000" b="1" dirty="0">
                <a:solidFill>
                  <a:schemeClr val="tx1"/>
                </a:solidFill>
              </a:rPr>
              <a:t>ปฏิบัติงาน</a:t>
            </a:r>
            <a:r>
              <a:rPr lang="th-TH" sz="4400" b="1" dirty="0">
                <a:solidFill>
                  <a:schemeClr val="tx1"/>
                </a:solidFill>
              </a:rPr>
              <a:t>สหกิจศึกษา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331640" y="1916832"/>
            <a:ext cx="4752528" cy="720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h-TH" sz="4000" b="1" dirty="0">
                <a:solidFill>
                  <a:schemeClr val="tx1"/>
                </a:solidFill>
              </a:rPr>
              <a:t>กระบวนการนิเทศงานสหกิจศึกษา</a:t>
            </a:r>
            <a:r>
              <a:rPr lang="th-TH" sz="4000" b="1" dirty="0" smtClean="0">
                <a:solidFill>
                  <a:srgbClr val="FF0000"/>
                </a:solidFill>
              </a:rPr>
              <a:t/>
            </a:r>
            <a:br>
              <a:rPr lang="th-TH" sz="4000" b="1" dirty="0" smtClean="0">
                <a:solidFill>
                  <a:srgbClr val="FF0000"/>
                </a:solidFill>
              </a:rPr>
            </a:b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7" name="ดาว 5 แฉก 6"/>
          <p:cNvSpPr/>
          <p:nvPr/>
        </p:nvSpPr>
        <p:spPr>
          <a:xfrm>
            <a:off x="907689" y="1503076"/>
            <a:ext cx="288032" cy="3063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365111" y="1916832"/>
            <a:ext cx="8280920" cy="36009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นักศึกษา</a:t>
            </a:r>
            <a:r>
              <a:rPr lang="th-TH" sz="4800" b="1" dirty="0" smtClean="0">
                <a:latin typeface="DilleniaUPC" pitchFamily="18" charset="-34"/>
                <a:cs typeface="DilleniaUPC" pitchFamily="18" charset="-34"/>
              </a:rPr>
              <a:t> </a:t>
            </a:r>
            <a:r>
              <a:rPr lang="en-US" sz="4800" b="1" dirty="0" smtClean="0">
                <a:latin typeface="DilleniaUPC" pitchFamily="18" charset="-34"/>
                <a:cs typeface="DilleniaUPC" pitchFamily="18" charset="-34"/>
              </a:rPr>
              <a:t>: </a:t>
            </a:r>
            <a:r>
              <a:rPr lang="th-TH" sz="4800" b="1" dirty="0" smtClean="0">
                <a:solidFill>
                  <a:srgbClr val="FF0000"/>
                </a:solidFill>
                <a:latin typeface="DilleniaUPC" pitchFamily="18" charset="-34"/>
                <a:cs typeface="DilleniaUPC" pitchFamily="18" charset="-34"/>
              </a:rPr>
              <a:t>(ต่อ)</a:t>
            </a:r>
            <a:endParaRPr lang="en-US" sz="4800" b="1" dirty="0" smtClean="0">
              <a:solidFill>
                <a:srgbClr val="FF0000"/>
              </a:solidFill>
              <a:latin typeface="DilleniaUPC" pitchFamily="18" charset="-34"/>
              <a:cs typeface="DilleniaUPC" pitchFamily="18" charset="-34"/>
            </a:endParaRPr>
          </a:p>
          <a:p>
            <a:r>
              <a:rPr lang="th-TH" sz="3600" b="1" dirty="0">
                <a:latin typeface="DilleniaUPC" pitchFamily="18" charset="-34"/>
                <a:cs typeface="DilleniaUPC" pitchFamily="18" charset="-34"/>
              </a:rPr>
              <a:t> </a:t>
            </a:r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การนิเทศงานต้องเป็นส่วนหนึ่งของการวัดและประเมินผลรายวิชาสหกิจศึกษา</a:t>
            </a:r>
          </a:p>
          <a:p>
            <a:r>
              <a:rPr lang="th-TH" sz="3600" b="1" dirty="0" smtClean="0">
                <a:latin typeface="DilleniaUPC" pitchFamily="18" charset="-34"/>
                <a:cs typeface="DilleniaUPC" pitchFamily="18" charset="-34"/>
              </a:rPr>
              <a:t>      - หน่วยงานที่รับผิดชอบการนิเทศงานสหกิจศึกษา ทำแบบประเมินการนิเทศงานของคณาจารย์นิเทศและผู้นิเทศงาน และแจ้งให้คณาจารย์นิเทศและผู้นิเทศทำการวัดและประเมินผล การนิเทศ</a:t>
            </a:r>
            <a:endParaRPr lang="en-US" sz="3600" b="1" dirty="0" smtClean="0"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9" name="แผนผังลำดับงาน: ตัวเชื่อมต่อ 8"/>
          <p:cNvSpPr/>
          <p:nvPr/>
        </p:nvSpPr>
        <p:spPr>
          <a:xfrm>
            <a:off x="816394" y="2889592"/>
            <a:ext cx="228600" cy="2286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9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25184604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1692</TotalTime>
  <Words>1716</Words>
  <Application>Microsoft Office PowerPoint</Application>
  <PresentationFormat>นำเสนอทางหน้าจอ (4:3)</PresentationFormat>
  <Paragraphs>141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Executive</vt:lpstr>
      <vt:lpstr>มาตรฐานการวัดและประเมินผล :  กระบวนการระหว่างและ หลังการปฏิบัติงาน สหกิจศึกษา</vt:lpstr>
      <vt:lpstr>งานนำเสนอ PowerPoint</vt:lpstr>
      <vt:lpstr>งานนำเสนอ PowerPoint</vt:lpstr>
      <vt:lpstr>  มาตรฐานและ การประกันคุณภาพการดำเนินงาน สหกิจศึกษา</vt:lpstr>
      <vt:lpstr>       มาตรฐานและการประกันคุณภาพการดำเนินงานสหกิจศึกษาของสถานศึกษา มีวัตถุประสงค์       1. เพื่อให้สถานศึกษาได้ใช้เป็นแนวทางในการดำเนินงานสหกิจศึกษาขององค์กร         2. เพื่อเป็นการสร้างระบบและกลไกในการควบคุม ตรวจสอบและประเมินการดำเนินงานสหกิจศึกษาให้เป็นไปตามมาตรฐานที่กำหนด  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มาตรฐานการวัดและประเมินผล : กระบวนการระหว่างและหลังการปฏิบัติงานสหกิจศึกษา</vt:lpstr>
      <vt:lpstr>Thank you       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153</cp:revision>
  <dcterms:created xsi:type="dcterms:W3CDTF">2015-06-30T07:18:41Z</dcterms:created>
  <dcterms:modified xsi:type="dcterms:W3CDTF">2015-07-07T17:59:17Z</dcterms:modified>
</cp:coreProperties>
</file>