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F055-7A3A-4D87-B759-939ABFA12129}" type="datetimeFigureOut">
              <a:rPr lang="th-TH" smtClean="0"/>
              <a:pPr/>
              <a:t>10/06/59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6D89-2A36-4594-8EAD-C816CAD10C9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470025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หลักสูตรรายวิชา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1757378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มนตรี </a:t>
            </a:r>
            <a:r>
              <a:rPr lang="th-TH" sz="36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รัตน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วิจิตร</a:t>
            </a:r>
          </a:p>
          <a:p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ผู้อำนวยการสำนักส่งเสริมวิชาการและงานทะเบียน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เกณฑ์การประเมินผลการเรียน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80 ขึ้นไป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75 - 79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B+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70 - 74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65 - 69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C+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60 - 64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C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55 - 59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D+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50 - 54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D</a:t>
            </a:r>
          </a:p>
          <a:p>
            <a:pPr marL="722313" indent="-366713">
              <a:tabLst>
                <a:tab pos="5111750" algn="l"/>
                <a:tab pos="6457950" algn="l"/>
              </a:tabLst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คะแนนร้อยละ    0 - 49	ได้เกรด	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F</a:t>
            </a:r>
          </a:p>
          <a:p>
            <a:pPr>
              <a:tabLst>
                <a:tab pos="5111750" algn="l"/>
                <a:tab pos="6457950" algn="l"/>
              </a:tabLst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111750" algn="l"/>
                <a:tab pos="6457950" algn="l"/>
              </a:tabLst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111750" algn="l"/>
                <a:tab pos="6457950" algn="l"/>
              </a:tabLst>
            </a:pP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ความหมายและองค์ประกอบของหลักสูตรรายวิชา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หลักสูตรรายวิชา  หมายถึง   เอกสารประกอบหลักสูตรที่จัดทำเพื่อ      ขยายความรายวิชาในหลักสูตรให้มีความชัดเจนมากขึ้น ประกอบด้วย</a:t>
            </a:r>
          </a:p>
          <a:p>
            <a:pPr marL="755650" lvl="1" indent="-355600">
              <a:buFont typeface="Arial" pitchFamily="34" charset="0"/>
              <a:buChar char="•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ลักษณะรายวิชา</a:t>
            </a:r>
          </a:p>
          <a:p>
            <a:pPr marL="755650" lvl="1" indent="-355600">
              <a:buFont typeface="Arial" pitchFamily="34" charset="0"/>
              <a:buChar char="•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การแบ่งหน่วยเรียน บทเรียน หัวข้อ และกำหนดเวลาเรียน</a:t>
            </a:r>
          </a:p>
          <a:p>
            <a:pPr marL="755650" lvl="1" indent="-355600">
              <a:buFont typeface="Arial" pitchFamily="34" charset="0"/>
              <a:buChar char="•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จุดประสงค์การสอน</a:t>
            </a:r>
          </a:p>
          <a:p>
            <a:pPr marL="755650" lvl="1" indent="-355600">
              <a:buFont typeface="Arial" pitchFamily="34" charset="0"/>
              <a:buChar char="•"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การประเมินผลรายวิชา</a:t>
            </a:r>
          </a:p>
          <a:p>
            <a:pPr>
              <a:buNone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องค์ประกอบของลักษณะรายวิชา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รหัส ชื่อวิชาและรหัสหน่วย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สภาพรายวิชา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(กลุ่ม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วิชา หมวดวิชา  ในหลักสูตร)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ระดับวิชา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(ชั้นปีที่ควรศึกษา)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วิชาที่ต้องศึกษามาก่อน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เวลาศึกษา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(เวลาเรียนตลอดภาคการศึกษา แบ่งเป็นทฤษฎีและปฏิบัติ)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จำนวนหน่วย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จุดมุ่งหมายรายวิชา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(จุดประสงค์ทั่วไปที่สอดคล้องกับมาตรฐานผลการเรียนรู้ที่กำหนดในหลักสูตร)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คำอธิบายรายวิชา</a:t>
            </a:r>
          </a:p>
          <a:p>
            <a:pPr marL="514350" indent="-514350">
              <a:buFont typeface="+mj-lt"/>
              <a:buAutoNum type="arabicPeriod"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การเขียนลักษณะรายวิชาจากรายวิชาในหลักสูตร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รหัส ชื่อวิชาและรหัสหน่วย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ยกมาจากหลักสูตร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สภาพรายวิชา  แปลจากรหัสวิชา(กลุ่มวิชา)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ระดับวิชา  แปลจากรหัส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วิชา(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ชั้นปีที่ควรศึกษา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)/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แผนการเรียนในหลักสูตร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วิชาที่ต้องศึกษามาก่อน ดูจากข้อมูลรายวิชาในหลักสูตร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เวลาศึกษา เวลาเรียนทฤษฎี/ปฏิบัติคูณด้วย 15 สัปดาห์ ส่วนศึกษานอกเวลาดูจากรหัสหน่วย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ตัวเลขสุดท้ายในวงเล็บ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จำนวนหน่วย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ดูจากหลักสูตร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จุดมุ่งหมายรายวิชา ให้เขียนวัตถุประสงค์การสอนที่เป็นวัตถุประสงค์ทั่วไปโดย พิจารณาจากมาตรฐานผลการเรียนรู้ในตาราง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Mapping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ของรายวิชานั้น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คำอธิบายรายวิชา ยกมาจากหลักสูตร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จุดมุ่งหมายรายวิชา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การเขียนจุดมุ่งหมายรายวิชาให้เขียนเป็นจุดประสงค์การสอนที่เป็น จุดประสงค์ทั่วไปซึ่งประกอบด้วย (ควรมีประมาณ 6 ข้อ)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ด้านพุฒิพิสัยระดับต่างๆของเนื้อหาวิชาที่สำคัญจำนวน 2-3 ข้อ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ด้านทักษะพิสัย(ถ้ามี)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ด้านการนำไปใช้ ให้พิจารณาจากมาตรฐานผลการเรียนรู้ด้านทักษะทางปัญญา ด้านความสัมพันธ์ระหว่างบุคคลและความรับผิดชอบรวมทั้งด้านทักษะการวิเคราะห์เชิงตัวเลขและการใช้เทคโนโลยีสารสนเทศ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ด้านคุณธรรม จริยธรรม ให้พิจารณาจากมาตรฐานผลการเรียนรู้ด้านคุณธรรม จริยธรรม</a:t>
            </a:r>
          </a:p>
          <a:p>
            <a:pPr marL="514350" indent="-514350">
              <a:buFont typeface="+mj-lt"/>
              <a:buAutoNum type="arabicPeriod"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การแบ่งหน่วยเรียน บทเรียนและหัวข้อ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จำนวนสัปดาห์ที่สอน   15  สัปดาห์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จำนวนหน่วยเรียน ควรมีหน่วยเรียน 5-8 หน่วยเรียน                    1 หน่วยเรียนควรใช้เวลาสอน 2-3 สัปดาห์                               ชื่อหน่วยเรียนมาจากคำอธิบายรายวิชาที่กำหนดเป็นวลีหรือกลุ่มคำ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ในหน่วยเรียนควรมีบทเรียนตั้งแต่ 2 บทเรียน </a:t>
            </a:r>
          </a:p>
          <a:p>
            <a:pPr lvl="2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บทเรียนทฤษฎี กำหนดเวลาสอนเป็น นาที</a:t>
            </a:r>
          </a:p>
          <a:p>
            <a:pPr lvl="2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บทเรียนปฏิบัติ กำหนดเวลาสอนเป็น ชั่วโมง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ในบทเรียนควรมีหัวข้อตั้งแต่ 2 หัวข้อ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การเขียนจุดประสงค์การสอน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ให้กำหนดจุดประสงค์ทั่วไป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(General Objectives)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เป็นการคาดหวังพัฒนาการของนักศึกษาหลังเรียนจบบทเรียน มีลักษณะเป็นนามธรรม วัดได้ยาก เช่น รู้...   เข้าใจ...  แก้ปัญหา....</a:t>
            </a:r>
          </a:p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หัวข้อ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ให้กำหนดจุดประสงค์เฉพาะหรือจุดประสงค์เชิงพฤติกรรม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(Specific Objectives or Behavioral Objectives)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เป็นพฤติกรรมของนักศึกษาที่วัดได้หลังเรียนจบหัวข้อนั้นๆ เช่น บอก...  อธิบาย...  หาค่า...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การกำหนดคะแนน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357298"/>
            <a:ext cx="7643866" cy="4857784"/>
          </a:xfrm>
        </p:spPr>
        <p:txBody>
          <a:bodyPr/>
          <a:lstStyle/>
          <a:p>
            <a:pPr marL="514350" indent="-51435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คะแนน 100  คะแนน ของรายวิชา แบ่งเป็นดังนี้</a:t>
            </a:r>
          </a:p>
          <a:p>
            <a:pPr marL="808038" indent="-538163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การสอบ(สอบย่อยและปลายภาค)         ร้อยละ  60</a:t>
            </a:r>
          </a:p>
          <a:p>
            <a:pPr marL="808038" indent="-538163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งานที่มอบหมาย                              ร้อยละ  30</a:t>
            </a:r>
          </a:p>
          <a:p>
            <a:pPr marL="808038" indent="-538163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จิตพิสัย                                        ร้อยละ  10</a:t>
            </a:r>
          </a:p>
          <a:p>
            <a:pPr marL="514350" indent="-51435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     </a:t>
            </a:r>
          </a:p>
          <a:p>
            <a:pPr marL="514350" indent="-51435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การคำนวณคะแนนรายหน่วย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วิชาทฤษฎี</a:t>
            </a:r>
          </a:p>
          <a:p>
            <a:pPr marL="514350" indent="-51435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คะแนนรายหน่วย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เวลาเรียนของหน่วย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 x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 60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            เวลาเรียนตลอดภาค     </a:t>
            </a:r>
          </a:p>
          <a:p>
            <a:pPr marL="355600" indent="-355600">
              <a:spcBef>
                <a:spcPts val="0"/>
              </a:spcBef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วิชาทฤษฎี-ปฏิบัติ เช่น 3(2-2-5) เป็นทฤษฎี(ท)2 นก. ปฏิบัติ(ป)1 นก.</a:t>
            </a:r>
          </a:p>
          <a:p>
            <a:pPr marL="514350" indent="-51435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คะแนนรายหน่วย(ท)  </a:t>
            </a: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th-TH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เวลาเรียนของหน่วย(ท)</a:t>
            </a:r>
            <a:r>
              <a:rPr lang="en-US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x</a:t>
            </a:r>
            <a:r>
              <a:rPr lang="th-TH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60 </a:t>
            </a:r>
            <a:r>
              <a:rPr lang="en-US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x (2/3)</a:t>
            </a:r>
            <a:endParaRPr lang="th-TH" b="1" u="sng" dirty="0" smtClean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                                เวลาเรียนทฤษฎีตลอดภาค       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คะแนนรายหน่วย(ป)  </a:t>
            </a:r>
            <a:r>
              <a:rPr lang="en-US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=  </a:t>
            </a:r>
            <a:r>
              <a:rPr lang="th-TH" b="1" u="sng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เวลาเรียนของหน่วย(ป)</a:t>
            </a:r>
            <a:r>
              <a:rPr lang="en-US" b="1" u="sng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x</a:t>
            </a:r>
            <a:r>
              <a:rPr lang="th-TH" b="1" u="sng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60 </a:t>
            </a:r>
            <a:r>
              <a:rPr lang="en-US" b="1" u="sng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x (1/3)</a:t>
            </a:r>
            <a:endParaRPr lang="th-TH" b="1" u="sng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th-TH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                                    เวลาเรียนปฏิบัติตลอดภาค       </a:t>
            </a:r>
            <a:endParaRPr lang="th-TH" dirty="0" smtClean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626</Words>
  <Application>Microsoft Office PowerPoint</Application>
  <PresentationFormat>นำเสนอทางหน้าจอ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หลักสูตรรายวิชา</vt:lpstr>
      <vt:lpstr>ความหมายและองค์ประกอบของหลักสูตรรายวิชา</vt:lpstr>
      <vt:lpstr>องค์ประกอบของลักษณะรายวิชา</vt:lpstr>
      <vt:lpstr>การเขียนลักษณะรายวิชาจากรายวิชาในหลักสูตร</vt:lpstr>
      <vt:lpstr>จุดมุ่งหมายรายวิชา</vt:lpstr>
      <vt:lpstr>การแบ่งหน่วยเรียน บทเรียนและหัวข้อ</vt:lpstr>
      <vt:lpstr>การเขียนจุดประสงค์การสอน</vt:lpstr>
      <vt:lpstr>การกำหนดคะแนน</vt:lpstr>
      <vt:lpstr>การคำนวณคะแนนรายหน่วย</vt:lpstr>
      <vt:lpstr>เกณฑ์การประเมินผลการเรียน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หลักสูตรรายวิชา</dc:title>
  <dc:creator>PC_regis_Director</dc:creator>
  <cp:lastModifiedBy>PC_regis_Director</cp:lastModifiedBy>
  <cp:revision>25</cp:revision>
  <dcterms:created xsi:type="dcterms:W3CDTF">2016-05-04T03:46:26Z</dcterms:created>
  <dcterms:modified xsi:type="dcterms:W3CDTF">2016-06-10T04:19:44Z</dcterms:modified>
</cp:coreProperties>
</file>