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8"/>
  </p:notesMasterIdLst>
  <p:handoutMasterIdLst>
    <p:handoutMasterId r:id="rId89"/>
  </p:handoutMasterIdLst>
  <p:sldIdLst>
    <p:sldId id="256" r:id="rId2"/>
    <p:sldId id="324" r:id="rId3"/>
    <p:sldId id="325" r:id="rId4"/>
    <p:sldId id="326" r:id="rId5"/>
    <p:sldId id="327" r:id="rId6"/>
    <p:sldId id="278" r:id="rId7"/>
    <p:sldId id="328" r:id="rId8"/>
    <p:sldId id="279" r:id="rId9"/>
    <p:sldId id="354" r:id="rId10"/>
    <p:sldId id="280" r:id="rId11"/>
    <p:sldId id="329" r:id="rId12"/>
    <p:sldId id="281" r:id="rId13"/>
    <p:sldId id="330" r:id="rId14"/>
    <p:sldId id="356" r:id="rId15"/>
    <p:sldId id="282" r:id="rId16"/>
    <p:sldId id="331" r:id="rId17"/>
    <p:sldId id="283" r:id="rId18"/>
    <p:sldId id="332" r:id="rId19"/>
    <p:sldId id="284" r:id="rId20"/>
    <p:sldId id="285" r:id="rId21"/>
    <p:sldId id="286" r:id="rId22"/>
    <p:sldId id="333" r:id="rId23"/>
    <p:sldId id="287" r:id="rId24"/>
    <p:sldId id="334" r:id="rId25"/>
    <p:sldId id="288" r:id="rId26"/>
    <p:sldId id="335" r:id="rId27"/>
    <p:sldId id="289" r:id="rId28"/>
    <p:sldId id="336" r:id="rId29"/>
    <p:sldId id="290" r:id="rId30"/>
    <p:sldId id="337" r:id="rId31"/>
    <p:sldId id="338" r:id="rId32"/>
    <p:sldId id="291" r:id="rId33"/>
    <p:sldId id="339" r:id="rId34"/>
    <p:sldId id="340" r:id="rId35"/>
    <p:sldId id="292" r:id="rId36"/>
    <p:sldId id="341" r:id="rId37"/>
    <p:sldId id="293" r:id="rId38"/>
    <p:sldId id="342" r:id="rId39"/>
    <p:sldId id="294" r:id="rId40"/>
    <p:sldId id="295" r:id="rId41"/>
    <p:sldId id="343" r:id="rId42"/>
    <p:sldId id="344" r:id="rId43"/>
    <p:sldId id="296" r:id="rId44"/>
    <p:sldId id="358" r:id="rId45"/>
    <p:sldId id="345" r:id="rId46"/>
    <p:sldId id="357" r:id="rId47"/>
    <p:sldId id="297" r:id="rId48"/>
    <p:sldId id="298" r:id="rId49"/>
    <p:sldId id="299" r:id="rId50"/>
    <p:sldId id="300" r:id="rId51"/>
    <p:sldId id="346" r:id="rId52"/>
    <p:sldId id="301" r:id="rId53"/>
    <p:sldId id="361" r:id="rId54"/>
    <p:sldId id="350" r:id="rId55"/>
    <p:sldId id="347" r:id="rId56"/>
    <p:sldId id="348" r:id="rId57"/>
    <p:sldId id="349" r:id="rId58"/>
    <p:sldId id="302" r:id="rId59"/>
    <p:sldId id="303" r:id="rId60"/>
    <p:sldId id="304" r:id="rId61"/>
    <p:sldId id="305" r:id="rId62"/>
    <p:sldId id="306" r:id="rId63"/>
    <p:sldId id="307" r:id="rId64"/>
    <p:sldId id="351" r:id="rId65"/>
    <p:sldId id="308" r:id="rId66"/>
    <p:sldId id="309" r:id="rId67"/>
    <p:sldId id="310" r:id="rId68"/>
    <p:sldId id="311" r:id="rId69"/>
    <p:sldId id="312" r:id="rId70"/>
    <p:sldId id="313" r:id="rId71"/>
    <p:sldId id="360" r:id="rId72"/>
    <p:sldId id="352" r:id="rId73"/>
    <p:sldId id="314" r:id="rId74"/>
    <p:sldId id="315" r:id="rId75"/>
    <p:sldId id="316" r:id="rId76"/>
    <p:sldId id="359" r:id="rId77"/>
    <p:sldId id="317" r:id="rId78"/>
    <p:sldId id="318" r:id="rId79"/>
    <p:sldId id="323" r:id="rId80"/>
    <p:sldId id="259" r:id="rId81"/>
    <p:sldId id="260" r:id="rId82"/>
    <p:sldId id="261" r:id="rId83"/>
    <p:sldId id="263" r:id="rId84"/>
    <p:sldId id="264" r:id="rId85"/>
    <p:sldId id="265" r:id="rId86"/>
    <p:sldId id="362" r:id="rId87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00"/>
    <a:srgbClr val="9900FF"/>
    <a:srgbClr val="00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706" autoAdjust="0"/>
  </p:normalViewPr>
  <p:slideViewPr>
    <p:cSldViewPr>
      <p:cViewPr>
        <p:scale>
          <a:sx n="60" d="100"/>
          <a:sy n="60" d="100"/>
        </p:scale>
        <p:origin x="-1560" y="-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3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h-TH" smtClean="0"/>
              <a:t>1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2D124-A220-41F7-B7E0-C6555CD37665}" type="datetimeFigureOut">
              <a:rPr lang="th-TH" smtClean="0"/>
              <a:pPr/>
              <a:t>04/02/58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D473A-8B19-4308-AC72-FC589A9F60D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31699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h-TH" smtClean="0"/>
              <a:t>1</a:t>
            </a:r>
            <a:endParaRPr lang="th-TH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0B242-9857-4B60-BB83-777134BE47F3}" type="datetimeFigureOut">
              <a:rPr lang="th-TH" smtClean="0"/>
              <a:pPr/>
              <a:t>04/02/58</a:t>
            </a:fld>
            <a:endParaRPr lang="th-T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32494-5BA0-4D1E-9017-93016B4B7643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852254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189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D29D-100D-478B-BF64-6B8D1D956CC6}" type="datetime1">
              <a:rPr lang="th-TH" smtClean="0"/>
              <a:t>04/02/58</a:t>
            </a:fld>
            <a:endParaRPr lang="th-TH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A5421-F768-4AA9-BB19-E46BE1C9306D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5D52-3641-48CB-BDD9-8C678570A0D9}" type="datetime1">
              <a:rPr lang="th-TH" smtClean="0"/>
              <a:t>04/02/58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5421-F768-4AA9-BB19-E46BE1C9306D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A768-8A4D-4A36-B015-ED0E2DBBB341}" type="datetime1">
              <a:rPr lang="th-TH" smtClean="0"/>
              <a:t>04/02/58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5421-F768-4AA9-BB19-E46BE1C9306D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E802E2-8AA5-4B0C-A79F-5DC636572972}" type="datetime1">
              <a:rPr lang="th-TH" smtClean="0"/>
              <a:t>04/02/58</a:t>
            </a:fld>
            <a:endParaRPr lang="th-TH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DA5421-F768-4AA9-BB19-E46BE1C9306D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8C8C-6323-4B25-93F3-265E101AD0ED}" type="datetime1">
              <a:rPr lang="th-TH" smtClean="0"/>
              <a:t>04/02/58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5421-F768-4AA9-BB19-E46BE1C9306D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DC8F-C5D8-4751-A172-1AC4923A99A5}" type="datetime1">
              <a:rPr lang="th-TH" smtClean="0"/>
              <a:t>04/02/58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5421-F768-4AA9-BB19-E46BE1C9306D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5421-F768-4AA9-BB19-E46BE1C9306D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F1C00-4CEF-4FCB-9C00-094873D4B80D}" type="datetime1">
              <a:rPr lang="th-TH" smtClean="0"/>
              <a:t>04/02/58</a:t>
            </a:fld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F7B5-8BBF-4264-8C01-FC661FC72FE1}" type="datetime1">
              <a:rPr lang="th-TH" smtClean="0"/>
              <a:t>04/02/58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5421-F768-4AA9-BB19-E46BE1C9306D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BE80-6E2A-421C-AD51-84D1759CE6A2}" type="datetime1">
              <a:rPr lang="th-TH" smtClean="0"/>
              <a:t>04/02/58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5421-F768-4AA9-BB19-E46BE1C9306D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C896DE-B72B-4861-B2BC-D57A95A2046D}" type="datetime1">
              <a:rPr lang="th-TH" smtClean="0"/>
              <a:t>04/02/58</a:t>
            </a:fld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DA5421-F768-4AA9-BB19-E46BE1C9306D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60C0-57FC-4039-8244-440F2C3F1F3C}" type="datetime1">
              <a:rPr lang="th-TH" smtClean="0"/>
              <a:t>04/02/58</a:t>
            </a:fld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A5421-F768-4AA9-BB19-E46BE1C9306D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FB8402-00A2-4913-A8D0-134953084D57}" type="datetime1">
              <a:rPr lang="th-TH" smtClean="0"/>
              <a:t>04/02/58</a:t>
            </a:fld>
            <a:endParaRPr lang="th-TH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DA5421-F768-4AA9-BB19-E46BE1C9306D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45024"/>
            <a:ext cx="9144000" cy="3212976"/>
          </a:xfrm>
          <a:gradFill flip="none" rotWithShape="1">
            <a:gsLst>
              <a:gs pos="100000">
                <a:srgbClr val="FFFF0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  <a:tileRect/>
          </a:gradFill>
        </p:spPr>
        <p:txBody>
          <a:bodyPr/>
          <a:lstStyle/>
          <a:p>
            <a:endParaRPr lang="th-TH" sz="4400" b="1" dirty="0" smtClean="0">
              <a:solidFill>
                <a:srgbClr val="9900FF"/>
              </a:solidFill>
            </a:endParaRPr>
          </a:p>
          <a:p>
            <a:r>
              <a:rPr lang="th-TH" sz="4400" b="1" dirty="0" smtClean="0">
                <a:solidFill>
                  <a:srgbClr val="9900FF"/>
                </a:solidFill>
                <a:latin typeface="TH Kodchasal" pitchFamily="2" charset="-34"/>
                <a:cs typeface="TH Kodchasal" pitchFamily="2" charset="-34"/>
              </a:rPr>
              <a:t>สำนักมาตรฐานและคุณภาพอุดมศึกษา</a:t>
            </a:r>
            <a:endParaRPr lang="th-TH" sz="4400" b="1" dirty="0">
              <a:solidFill>
                <a:srgbClr val="9900FF"/>
              </a:solidFill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501008"/>
          </a:xfr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</p:spPr>
        <p:txBody>
          <a:bodyPr anchor="t" anchorCtr="0"/>
          <a:lstStyle/>
          <a:p>
            <a:r>
              <a:rPr lang="th-TH" sz="60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/>
            </a:r>
            <a:br>
              <a:rPr lang="th-TH" sz="60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</a:br>
            <a:r>
              <a:rPr lang="th-TH" sz="60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หลักสูตรระดับอุดมศึกษา</a:t>
            </a:r>
            <a:br>
              <a:rPr lang="th-TH" sz="60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</a:br>
            <a:r>
              <a:rPr lang="th-TH" sz="60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และเกณฑ์ที่เกี่ยวข้อง</a:t>
            </a:r>
            <a:endParaRPr lang="th-TH" sz="6000" b="1" dirty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๕.๔  ความร่วมมือกับสถาบันอื่น</a:t>
            </a:r>
            <a:r>
              <a:rPr lang="th-TH" sz="32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ระบุว่าเป็นหลักสูตรเฉพาะของสถาบันที่จัดการเรียนการสอนโดยตรงหรือเป็นหลักสูตรความร่วมมือกับสถาบันการศึกษา/หน่วยงานอื่น ๆ โดยต้องระบุชื่อสถาบันการศึกษา/หน่วยงานที่ทำความร่วมมือด้วย สำหรับความร่วมมือกับสถาบันการศึกษา/หน่วยงานอื่นๆ ในต่างประเทศ</a:t>
            </a:r>
            <a:r>
              <a:rPr lang="th-TH" sz="28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ต้องสอดคล้องกับประกาศกระทรวงศึกษาธิการ เรื่อง แนวทางความตกลงร่วมมือทางวิชาการระหว่างสถาบันอุดมศึกษาไทยกับสถาบันอุดมศึกษาต่างประเทศ พ.ศ. ๒๕๕๐</a:t>
            </a:r>
            <a:endParaRPr lang="en-US" sz="2800" b="1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๕.๕   การให้ปริญญาแก่ผู้สำเร็จการศึกษา</a:t>
            </a:r>
            <a:r>
              <a:rPr lang="th-TH" sz="32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ระบุว่าให้ปริญญาเพียงสาขาวิชาเดียวหรือให้ปริญญามากกว่า ๑ สาขาวิชา (กรณีทวิปริญญา) หรือปริญญาอื่น ๆ ในช่วงกลางของหลักสูตร หรือเป็นปริญญาร่วมระหว่างสถาบันอุดมศึกษากับสถาบันอุดมศึกษาที่มีข้อตกลงความร่วมมือ</a:t>
            </a:r>
            <a:endParaRPr lang="th-TH" sz="2800" dirty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2008"/>
            <a:ext cx="9144000" cy="134076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th-TH" sz="4000" b="1" dirty="0" smtClean="0">
                <a:solidFill>
                  <a:srgbClr val="000066"/>
                </a:solidFill>
              </a:rPr>
              <a:t>หมวดที่ 1 ข้อมูลทั่วไป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268760"/>
            <a:ext cx="889248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5.	รูปแบบของหลักสูตร</a:t>
            </a:r>
            <a:endParaRPr lang="en-US" sz="32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5.1   รูปแบบ   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เป็นหลักสูตรระดับปริญญาตรี 4 ปี</a:t>
            </a:r>
            <a:endParaRPr lang="en-US" sz="32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5.2	ภาษาที่ใช้   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หลักสูตรจัดการศึกษาเป็นภาษาไทย</a:t>
            </a:r>
            <a:endParaRPr lang="en-US" sz="32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5.3	การรับเข้าศึกษา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รับทั้งนักศึกษาไทยและนักศึกษาต่างชาติที่สามารถพูด ฟัง อ่าน เขียน </a:t>
            </a:r>
          </a:p>
          <a:p>
            <a:pPr>
              <a:buNone/>
            </a:pP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	และเข้าใจภาษาไทยอย่างดี</a:t>
            </a:r>
            <a:endParaRPr lang="en-US" sz="32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5.4	ความร่วมมือกับสถาบันอื่น 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เป็นหลักสูตรของสถาบันโดยเฉพาะ</a:t>
            </a:r>
            <a:endParaRPr lang="en-US" sz="32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5.5	การให้ปริญญาแก่ผู้สำเร็จการศึกษา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	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ให้ปริญญาเพียงสาขาวิชาเดียว</a:t>
            </a:r>
            <a:endParaRPr lang="en-US" sz="32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9208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th-TH" sz="4400" b="1" dirty="0" smtClean="0">
                <a:solidFill>
                  <a:srgbClr val="C00000"/>
                </a:solidFill>
              </a:rPr>
              <a:t>ตัวอย่าง</a:t>
            </a:r>
            <a:endParaRPr lang="th-TH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๖. สถานภาพของหลักสูตรและการพิจารณาอนุมัติ/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   เห็นชอบหลักสูตร</a:t>
            </a:r>
            <a:endParaRPr lang="en-US" sz="36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  ระบุว่าเป็นหลักสูตรใหม่หรือหลักสูตรปรับปรุง พ.ศ. ใด และเวลาที่เริ่มใช้หลักสูตรนี้ (ภาคการศึกษาและปีการศึกษา) พร้อมทั้งให้ระบุวันเดือนปีที่สภาวิชาการหรือที่คณะกรรมการวิชาการหรือที่เรียกอย่างอื่น(ระบุชื่อ) และสภาสถาบันฯอนุมัติ/เห็นชอบหลักสูตร ในกรณีที่ได้รับการรับรองหลักสูตรโดยองค์กรวิชาชีพหรือองค์กรอื่นใดด้วย ให้ระบุองค์กรที่ให้การรับรอง และวันเดือนปีที่ได้รับการรับรองด้วย</a:t>
            </a:r>
            <a:r>
              <a:rPr lang="en-US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3600" dirty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80392"/>
            <a:ext cx="9144000" cy="140439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  <a:cs typeface="+mn-cs"/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)</a:t>
            </a:r>
            <a:br>
              <a:rPr lang="en-US" sz="4000" b="1" dirty="0" smtClean="0">
                <a:solidFill>
                  <a:srgbClr val="FF0000"/>
                </a:solidFill>
                <a:cs typeface="+mn-cs"/>
              </a:rPr>
            </a:br>
            <a:r>
              <a:rPr lang="th-TH" sz="4000" b="1" dirty="0" smtClean="0">
                <a:solidFill>
                  <a:srgbClr val="000066"/>
                </a:solidFill>
                <a:cs typeface="+mn-cs"/>
              </a:rPr>
              <a:t>หมวดที่ 1 ข้อมูลทั่วไป</a:t>
            </a:r>
            <a:endParaRPr lang="th-TH" sz="4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6. สถานภาพของหลักสูตรและการพิจารณาอนุมัติ/เห็นชอบหลักสูตร</a:t>
            </a:r>
            <a:endParaRPr lang="en-US" sz="36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  หลักสูตรดังกล่าว เปิดดำเนินการภาคการศึกษาที่ 1/25... มีการปรับปรุงหลักสูตรครั้งล่าสุด เมื่อปีการศึกษา 25.. โดยได้รับการรับทราบการเปิดสอนจากสำนักงานคณะกรรมการการอุดมศึกษา เมื่อภาคการศึกษาที่ .. ปีการศึกษา 25.. สำหรับการปรับปรุงปีการศึกษา 25.. ได้รับความเห็นชอบจาก</a:t>
            </a:r>
          </a:p>
          <a:p>
            <a:pPr marL="514350" indent="-514350">
              <a:buNone/>
            </a:pP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1. </a:t>
            </a:r>
            <a:r>
              <a:rPr lang="th-TH" sz="36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คณะกรรมการวิชาการประจำคณะ..... </a:t>
            </a: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ในการประชุมครั้งที่..../25....เมื่อวันที่ .... เดือน ......  พ.ศ.25...</a:t>
            </a:r>
            <a:endParaRPr lang="en-US" sz="36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 marL="514350" indent="-514350">
              <a:buAutoNum type="arabicPeriod"/>
            </a:pPr>
            <a:endParaRPr lang="th-TH" sz="3600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0033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rgbClr val="C00000"/>
                </a:solidFill>
              </a:rPr>
              <a:t>ตัวอย่าง</a:t>
            </a:r>
            <a:endParaRPr lang="th-TH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4006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6. สถานภาพของหลักสูตรและการพิจารณาอนุมัติ/เห็นชอบหลักสูตร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(ต่อ)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 marL="514350" indent="-514350">
              <a:buNone/>
            </a:pP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2. </a:t>
            </a:r>
            <a:r>
              <a:rPr lang="th-TH" sz="32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คณะกรรมการวิชาการ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มหาวิทยาลัย......  ให้ความเห็นชอบในการปรับปรุงหลักสูตร ในการประชุมครั้งที่ ..../25... เมื่อวันที่ </a:t>
            </a:r>
            <a:r>
              <a:rPr lang="en-US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… 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เดือน......... พ.ศ. 25..</a:t>
            </a:r>
            <a:endParaRPr lang="en-US" sz="32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   3.	</a:t>
            </a:r>
            <a:r>
              <a:rPr lang="th-TH" sz="32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คณะกรรมการสภามหาวิทยาลัย.......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อนุมัติ</a:t>
            </a:r>
            <a:r>
              <a:rPr lang="ar-SA" sz="3200" dirty="0" smtClean="0">
                <a:solidFill>
                  <a:srgbClr val="000066"/>
                </a:solidFill>
                <a:latin typeface="TH NiramitIT๙" pitchFamily="2" charset="-34"/>
              </a:rPr>
              <a:t>/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เห็นชอบหลักสูตรในการประชุม ครั้งที่.../........  เมื่อวันที่ ... </a:t>
            </a:r>
            <a:r>
              <a:rPr lang="th-TH" sz="3200" dirty="0" err="1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เดิอ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น.......พ.ศ.25..</a:t>
            </a:r>
            <a:endParaRPr lang="en-US" sz="32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  4. 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หลักสูตรปรับปรุงแก้ไขนี้ เ</a:t>
            </a:r>
            <a:r>
              <a:rPr lang="th-TH" sz="32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ริ่มใช้กับนักศึกษารุ่นปีการศึกษา </a:t>
            </a:r>
            <a:r>
              <a:rPr lang="en-US" sz="32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…..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ตั้งแต่ภาคการศึกษาที่ </a:t>
            </a:r>
            <a:r>
              <a:rPr lang="en-US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…. 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ปีการศึกษา 25...  เป็นต้นไป</a:t>
            </a:r>
            <a:endParaRPr lang="en-US" sz="32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0033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35280" cy="49293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๗. ความพร้อมในการเผยแพร่หลักสูตรที่มีคุณภาพและมาตรฐาน</a:t>
            </a:r>
            <a:endParaRPr lang="en-US" sz="36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	</a:t>
            </a: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ระบุปีที่คาดว่าจะได้รับการเผยแพร่ว่าเป็นหลักสูตรที่มีคุณภาพและมาตรฐานตาม กรอบมาตรฐานคุณวุฒิระดับอุดมศึกษาแห่งชาติ</a:t>
            </a:r>
          </a:p>
          <a:p>
            <a:pPr>
              <a:buNone/>
            </a:pPr>
            <a:r>
              <a:rPr lang="th-TH" sz="36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ตัวอย่าง   </a:t>
            </a: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หลักสูตรมีความพร้อมในการเผยแพร่คุณภาพและมาตรฐาน ตามกรอบมาตรฐานคุณวุฒิระดับอุดมศึกษาแห่งชาติ พ.ศ.2552 ในปีการศึกษา 25..</a:t>
            </a:r>
            <a:endParaRPr lang="en-US" sz="36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</a:t>
            </a:r>
          </a:p>
          <a:p>
            <a:endParaRPr lang="th-TH" sz="36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8384"/>
            <a:ext cx="9144000" cy="140439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  <a:cs typeface="+mn-cs"/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)</a:t>
            </a:r>
            <a:br>
              <a:rPr lang="en-US" sz="4000" b="1" dirty="0" smtClean="0">
                <a:solidFill>
                  <a:srgbClr val="FF0000"/>
                </a:solidFill>
                <a:cs typeface="+mn-cs"/>
              </a:rPr>
            </a:br>
            <a:r>
              <a:rPr lang="th-TH" sz="4000" b="1" dirty="0" smtClean="0">
                <a:solidFill>
                  <a:srgbClr val="000066"/>
                </a:solidFill>
                <a:cs typeface="+mn-cs"/>
              </a:rPr>
              <a:t>หมวดที่ 1 ข้อมูลทั่วไป</a:t>
            </a:r>
            <a:endParaRPr lang="th-TH" sz="4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688" y="1524000"/>
            <a:ext cx="86868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๘. อาชีพที่สามารถประกอบได้หลังสำเร็จการศึกษา</a:t>
            </a:r>
            <a:endParaRPr lang="en-US" sz="36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ระบุอาชีพที่สามารถประกอบได้หลังสำเร็จการศึกษา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ตัวอย่าง </a:t>
            </a:r>
            <a:r>
              <a:rPr lang="th-TH" sz="36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ผู้สำเร็จการศึกษาสามารถประกอบอาชีพในลักษณะการประกอบวิชาชีพอิสระและการเข้าทำงานในองค์กร สถาบันการเงิน  ทั้งหน่วยงานของภาครัฐและเอกชน ดังนี้</a:t>
            </a:r>
            <a:endParaRPr lang="en-US" sz="36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6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1. งานด้านการธนาคาร	     2. งานด้านธุรกิจหลักทรัพย์</a:t>
            </a:r>
            <a:endParaRPr lang="en-US" sz="36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3. งานด้านธุรกิจกองทุนรวม   4. งานด้านธุรกิจประกันภัยและประกันชีวิต                5. งานด้านธุรกิจที่ปรึกษาทางการเงิน</a:t>
            </a:r>
            <a:endParaRPr lang="en-US" sz="36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6. งานด้านการเงินขององค์กรธุรกิจ  7. งานด้านอื่นที่เกี่ยวข้อง</a:t>
            </a:r>
            <a:endParaRPr lang="en-US" sz="36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600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40439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  <a:cs typeface="+mn-cs"/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)</a:t>
            </a:r>
            <a:br>
              <a:rPr lang="en-US" sz="4000" b="1" dirty="0" smtClean="0">
                <a:solidFill>
                  <a:srgbClr val="FF0000"/>
                </a:solidFill>
                <a:cs typeface="+mn-cs"/>
              </a:rPr>
            </a:br>
            <a:r>
              <a:rPr lang="th-TH" sz="4000" b="1" dirty="0" smtClean="0">
                <a:solidFill>
                  <a:srgbClr val="000066"/>
                </a:solidFill>
                <a:cs typeface="+mn-cs"/>
              </a:rPr>
              <a:t>หมวดที่ 1 ข้อมูลทั่วไป</a:t>
            </a:r>
            <a:endParaRPr lang="th-TH" sz="4000" dirty="0"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68016"/>
            <a:ext cx="8640960" cy="4785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๙.   ชื่อ นามสกุล เลขประจำตัวบัตรประชาชน ตำแหน่ง และคุณวุฒิการศึกษาของอาจารย์ผู้รับผิดชอบหลักสูตร</a:t>
            </a:r>
            <a:endParaRPr lang="en-US" sz="32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	อาจารย์ผู้รับผิดชอบหลักสูตรต้องมีคุณสมบัติ</a:t>
            </a: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สอดคล้องตามเกณฑ์มาตรฐานหลักสูตร สำหรับหลักสูตรระดับปริญญาตรี 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ซึ่งเกณฑ์มาตรฐานหลักสูตรไม่ได้ระบุอาจารย์ผู้รับผิดชอบหลักสูตรไว้ </a:t>
            </a: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ให้อาจารย์ประจำหลักสูตรที่สำเร็จการศึกษาไม่ต่ำกว่าปริญญาโทหรือเทียบเท่าในสาขาวิชาที่ตรงหรือสัมพันธ์กับสาขาวิชาที่เปิดสอนหรือเป็นผู้ดำรงตำแหน่งทางวิชาการไม่ต่ำกว่าผู้ช่วยศาสตราจารย์ อย่างน้อย ๒ คน </a:t>
            </a:r>
            <a:r>
              <a:rPr lang="th-TH" sz="2800" b="1" dirty="0" smtClean="0">
                <a:solidFill>
                  <a:srgbClr val="990000"/>
                </a:solidFill>
                <a:latin typeface="TH NiramitIT๙" pitchFamily="2" charset="-34"/>
                <a:cs typeface="TH NiramitIT๙" pitchFamily="2" charset="-34"/>
              </a:rPr>
              <a:t>เป็นอาจารย์ผู้รับผิดชอบหลักสูตร 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โดยให้ระบุคุณวุฒิ สาขาวิชา และปีที่สำเร็จ พร้อมทั้งเลขประจำตัวประชาชน ถ้าจัดการเรียนการสอนมากกว่า ๑ แห่งให้แสดงอาจารย์ผู้รับผิดชอบหลักสูตรของแต่ละแห่ง  ซึ่งต้องเป็นอาจารย์คนละชุดกัน</a:t>
            </a:r>
            <a:r>
              <a:rPr lang="en-US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28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36815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)</a:t>
            </a:r>
            <a:br>
              <a:rPr lang="en-US" sz="4000" b="1" dirty="0" smtClean="0">
                <a:solidFill>
                  <a:srgbClr val="FF0000"/>
                </a:solidFill>
                <a:cs typeface="+mn-cs"/>
              </a:rPr>
            </a:br>
            <a:r>
              <a:rPr lang="th-TH" sz="4000" b="1" dirty="0" smtClean="0">
                <a:solidFill>
                  <a:srgbClr val="000066"/>
                </a:solidFill>
                <a:cs typeface="+mn-cs"/>
              </a:rPr>
              <a:t>หมวด 1 ข้อมูลทั่วไป</a:t>
            </a:r>
            <a:endParaRPr lang="th-TH" sz="4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25658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9. ชื่อ นามสกุล เลขประจำตัวบัตรประชาชน ตำแหน่ง และคุณวุฒิการศึกษาของอาจารย์ผู้รับผิดชอบหลักสูตร</a:t>
            </a:r>
          </a:p>
          <a:p>
            <a:pPr marL="514350" indent="-514350">
              <a:buAutoNum type="arabicPeriod" startAt="9"/>
            </a:pPr>
            <a:endParaRPr lang="en-US" sz="36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600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85800"/>
            <a:ext cx="9144000" cy="82292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0023"/>
              </p:ext>
            </p:extLst>
          </p:nvPr>
        </p:nvGraphicFramePr>
        <p:xfrm>
          <a:off x="323528" y="2060849"/>
          <a:ext cx="8568952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566"/>
                <a:gridCol w="4889471"/>
                <a:gridCol w="1798915"/>
              </a:tblGrid>
              <a:tr h="78741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CC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ชื่อ - สกุล</a:t>
                      </a:r>
                      <a:endParaRPr lang="en-US" sz="2000" b="1" dirty="0">
                        <a:solidFill>
                          <a:srgbClr val="0000CC"/>
                        </a:solidFill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CC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คุณวุฒิระดับอุดมศึกษา</a:t>
                      </a:r>
                      <a:endParaRPr lang="en-US" sz="2000" b="1" dirty="0">
                        <a:solidFill>
                          <a:srgbClr val="0000CC"/>
                        </a:solidFill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CC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เลขประจำตัวประชาชน</a:t>
                      </a:r>
                      <a:endParaRPr lang="en-US" sz="2000" b="1" dirty="0">
                        <a:solidFill>
                          <a:srgbClr val="0000CC"/>
                        </a:solidFill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 anchor="ctr"/>
                </a:tc>
              </a:tr>
              <a:tr h="1029079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ผู้ช่วย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ศาสตราจารย์...........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B.B.A. (Finance)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Western Michigan </a:t>
                      </a:r>
                      <a:r>
                        <a:rPr lang="en-US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University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, U.S.A.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(พ.ศ. 2516)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M.B.A.(Financial Management), Western </a:t>
                      </a:r>
                      <a:r>
                        <a:rPr lang="en-US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Michigan 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University, U.S.A. 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(พ.ศ.2518)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xx x</a:t>
                      </a:r>
                      <a:endParaRPr lang="en-US" sz="20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  <a:tr h="688194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อาจารย์............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วศ.บ.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(เคมี) จุฬาลงกรณ์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มหาวิทยาลัย</a:t>
                      </a:r>
                      <a:r>
                        <a:rPr lang="en-US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(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พ.ศ.2531)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บธ.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ม.(การเงิน) 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จุฬาลงกรณ์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มหาวิทยาลัย(พ.ศ.2535)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xx x</a:t>
                      </a:r>
                      <a:endParaRPr lang="en-US" sz="20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  <a:tr h="73989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อาจารย์............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บธ.บ.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(การจัดการ) มหาวิทยาลัยหัว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เฉียวเฉลิม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พระเกียรติ 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พ.ศ.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2544)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บธ.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ม. (การเงิน) มหาวิทยาลัย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เทคโนโลยีมหา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นคร 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พ.ศ. 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2548)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xx x</a:t>
                      </a:r>
                      <a:endParaRPr lang="en-US" sz="20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  <a:tr h="633306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อาจารย์..............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บช.บ.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(การบัญชีการเงิน) 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มหาวิทยาลัยหอการค้า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ไทย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(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พ.ศ.2529)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บธ.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ม.(การเงินการธนาคาร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) มหาวิทยาลัย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สยาม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(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พ.ศ.2534)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xx x</a:t>
                      </a:r>
                      <a:endParaRPr lang="en-US" sz="20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  <a:tr h="586609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อาจารย์..............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บธ.บ.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(การบัญชี) มหาวิทยาลัยหัว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เฉียวเฉลิม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พระเกียรติ (พ.ศ.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2547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)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บธ.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ม.(การเงิน) 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มหาวิทยาลัยอัสสัมชัญ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พ.ศ.2552)</a:t>
                      </a:r>
                      <a:endParaRPr lang="en-US" sz="12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xxxxx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xx x</a:t>
                      </a:r>
                      <a:endParaRPr lang="en-US" sz="20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192" y="1524000"/>
            <a:ext cx="8435280" cy="5001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๑๐.  สถานที่จัดการเรียนการสอน </a:t>
            </a:r>
            <a:endParaRPr lang="en-US" sz="32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</a:t>
            </a:r>
            <a:r>
              <a:rPr lang="th-TH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ระบุสถานที่จัดการเรียนการสอนให้ชัดเจนหากมีการสอนในวิทยาเขตอื่น ๆ หรือสอนมากกว่า ๑ แห่ง ระบุข้อมูลให้ครบถ้วน</a:t>
            </a:r>
            <a:r>
              <a:rPr lang="en-US" sz="32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ตัวอย่าง  </a:t>
            </a: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มหาวิทยาลัย.............. 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     วิทยาเขต ..................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๑๑. สถานการณ์ภายนอกหรือการพัฒนาที่จำเป็นต้องนำมา 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     พิจารณาในการวางแผนหลักสูตร </a:t>
            </a:r>
            <a:endParaRPr lang="en-US" sz="32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๑๑.๑ สถานการณ์หรือการพัฒนาทางเศรษฐกิจ 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	๑๑.๒ สถานการณ์หรือการพัฒนาทางสังคมและวัฒนธรรม</a:t>
            </a:r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260376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  <a:cs typeface="+mn-cs"/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)</a:t>
            </a:r>
            <a:br>
              <a:rPr lang="en-US" sz="4000" b="1" dirty="0" smtClean="0">
                <a:solidFill>
                  <a:srgbClr val="FF0000"/>
                </a:solidFill>
                <a:cs typeface="+mn-cs"/>
              </a:rPr>
            </a:br>
            <a:r>
              <a:rPr lang="th-TH" sz="4000" b="1" dirty="0" smtClean="0">
                <a:solidFill>
                  <a:srgbClr val="000066"/>
                </a:solidFill>
                <a:cs typeface="+mn-cs"/>
              </a:rPr>
              <a:t>หมวด 1 ข้อมูลทั่วไป</a:t>
            </a:r>
            <a:endParaRPr lang="th-TH" sz="4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dirty="0" smtClean="0">
                <a:solidFill>
                  <a:schemeClr val="bg1"/>
                </a:solidFill>
                <a:latin typeface="TH NiramitIT๙" pitchFamily="2" charset="-34"/>
                <a:cs typeface="TH NiramitIT๙" pitchFamily="2" charset="-34"/>
              </a:rPr>
              <a:t>   </a:t>
            </a: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คำอธิบายภาพรวมของการจัดหลักสูตร การจัดการเรียนการสอนที่จะทำให้บัณฑิตบรรลุผลการเรียนรู้ของหลักสูตรนั้นๆ  โดยจะถ่ายทอดผลการเรียนรู้ที่คาดหวังของบัณฑิตที่กำหนดไว้ในกรอบมาตรฐานคุณวุฒิระดับอุดมศึกษาแห่งชาติ และมาตรฐานคุณวุฒิสาขา/สาขาวิชาไปสู่การปฏิบัติในหลักสูตร</a:t>
            </a:r>
          </a:p>
          <a:p>
            <a:pPr>
              <a:buNone/>
            </a:pPr>
            <a:endParaRPr lang="th-TH" sz="14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  ซึ่งแต่ละสถาบันอุดมศึกษาสามารถบรรจุเนื้อหาวิชาเพิ่มเติมนอกเหนือจากที่กำหนดไว้ได้อย่างอิสระ เหมาะสม ตรงกับความต้องการหรือเอกลักษณ์ของสถาบันฯ </a:t>
            </a:r>
            <a:endParaRPr lang="th-TH" sz="3600" dirty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956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cs typeface="+mn-cs"/>
              </a:rPr>
              <a:t/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/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/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/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/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/>
            </a:r>
            <a:br>
              <a:rPr lang="th-TH" b="1" dirty="0" smtClean="0">
                <a:cs typeface="+mn-cs"/>
              </a:rPr>
            </a:br>
            <a:r>
              <a:rPr lang="th-TH" sz="4400" b="1" dirty="0" err="1" smtClean="0">
                <a:solidFill>
                  <a:srgbClr val="FF0000"/>
                </a:solidFill>
                <a:cs typeface="+mn-cs"/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  <a:cs typeface="+mn-cs"/>
              </a:rPr>
              <a:t>๒  รายละเอียดของหลักสูตร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en-US" b="1" dirty="0" smtClean="0">
                <a:solidFill>
                  <a:srgbClr val="FF0000"/>
                </a:solidFill>
                <a:cs typeface="+mn-cs"/>
              </a:rPr>
            </a:br>
            <a:r>
              <a:rPr lang="th-TH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Programme Specification) </a:t>
            </a:r>
            <a:endParaRPr lang="th-TH" dirty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688" y="1916832"/>
            <a:ext cx="8686800" cy="4179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๑๒. ผลกระทบจาก ข้อ ๑๑</a:t>
            </a:r>
            <a:r>
              <a:rPr lang="en-US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๑ และ ๑๑</a:t>
            </a:r>
            <a:r>
              <a:rPr lang="en-US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๒ ต่อการพัฒนา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     หลักสูตรและความเกี่ยวข้องกับ</a:t>
            </a:r>
            <a:r>
              <a:rPr lang="th-TH" sz="3600" b="1" dirty="0" err="1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พันธ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กิจของสถาบัน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๑๒.๑ การพัฒนาหลักสูตร</a:t>
            </a:r>
            <a:endParaRPr lang="th-TH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	    ๑๒.๒ ความเกี่ยวข้องกับ</a:t>
            </a:r>
            <a:r>
              <a:rPr lang="th-TH" sz="3600" b="1" dirty="0" err="1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พันธ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กิจของสถาบัน</a:t>
            </a:r>
            <a:endParaRPr lang="th-TH" sz="36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40439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th-TH" sz="4000" b="1" dirty="0" smtClean="0">
                <a:solidFill>
                  <a:srgbClr val="000066"/>
                </a:solidFill>
              </a:rPr>
              <a:t>หมวด 1 ข้อมูลทั่วไป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๑๓.  ความสัมพันธ์ </a:t>
            </a:r>
            <a:r>
              <a:rPr lang="en-US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ถ้ามี</a:t>
            </a:r>
            <a:r>
              <a:rPr lang="en-US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กับหลักสูตรอื่นที่เปิดสอนในคณะ/ภาควิชาอื่นของสถาบัน </a:t>
            </a:r>
            <a:r>
              <a:rPr lang="en-US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เช่น รายวิชาที่เปิดสอนเพื่อให้บริการคณะ/ภาควิชาอื่น หรือต้องเรียนจากคณะ/ภาควิชาอื่น</a:t>
            </a:r>
            <a:r>
              <a:rPr lang="en-US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endParaRPr lang="en-US" sz="36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</a:t>
            </a: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อธิบายการบริหารจัดการ  แผนความร่วมมือหรือประสานงานร่วมกับภาควิชาอื่นๆ ที่เกี่ยวข้อง เช่น หลักสูตรนี้มีรายวิชาที่กำหนดให้นักศึกษาในหลักสูตรอื่นเรียนหรือไม่ ถ้ามีจะดำเนินการอย่างไรเพื่อให้มั่นใจว่ารายวิชาดังกล่าวสนองตอบต่อความต้องการของนักศึกษาในหลักสูตรอื่น</a:t>
            </a:r>
            <a:r>
              <a:rPr lang="en-US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3600" dirty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th-TH" sz="4000" b="1" dirty="0" smtClean="0">
                <a:solidFill>
                  <a:srgbClr val="000066"/>
                </a:solidFill>
              </a:rPr>
              <a:t>หมวด 1 ข้อมูลทั่วไป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13. ความสัมพันธ์กับหลักสูตรอื่นที่เปิดสอนในคณะ / 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     สาขาวิชาอื่นของมหาวิทยาลัย</a:t>
            </a:r>
            <a:endParaRPr lang="en-US" sz="36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13.1 รายวิชาในหลักสูตรที่เปิดสอนเพื่อให้บริการคณะ/ 	สาขาวิชาอื่น 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:</a:t>
            </a:r>
            <a:r>
              <a:rPr lang="en-US" sz="36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6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รายวิชาที่เปิดสอนเพื่อให้บริการคณะ/ 	สาขาวิชาอื่น ได้แก่วิชา </a:t>
            </a:r>
            <a:r>
              <a:rPr lang="en-US" sz="36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FN1603 </a:t>
            </a:r>
            <a:r>
              <a:rPr lang="th-TH" sz="36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การเงินธุรกิจ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6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13.2 รายวิชาในหลักสูตรเปิดสอนโดยคณะ/สาขาวิชาอื่น 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: 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6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ประกอบด้วย รายวิชาต่าง ๆ ใน</a:t>
            </a:r>
            <a:r>
              <a:rPr lang="th-TH" sz="3600" u="sng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หมวดศึกษาทั่วไป </a:t>
            </a:r>
            <a:r>
              <a:rPr lang="th-TH" sz="36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		</a:t>
            </a:r>
            <a:r>
              <a:rPr lang="th-TH" sz="3600" u="sng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หมวดวิชาเฉพาะ กลุ่มวิชาพื้นฐานวิชาชีพ </a:t>
            </a:r>
            <a:r>
              <a:rPr lang="th-TH" sz="36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และ</a:t>
            </a:r>
          </a:p>
          <a:p>
            <a:pPr>
              <a:buNone/>
            </a:pPr>
            <a:r>
              <a:rPr lang="th-TH" sz="36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		</a:t>
            </a:r>
            <a:r>
              <a:rPr lang="th-TH" sz="3600" u="sng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หมวดวิชาเลือกเสรี</a:t>
            </a:r>
            <a:endParaRPr lang="th-TH" sz="3600" u="sng" dirty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9492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028056"/>
            <a:ext cx="8686800" cy="3345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๑.  ปรัชญา ความสำคัญ และวัตถุประสงค์ของหลักสูตร</a:t>
            </a:r>
            <a:r>
              <a:rPr lang="en-AU" sz="40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  <a:endParaRPr lang="en-US" sz="40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4000" i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  <a:r>
              <a:rPr lang="th-TH" sz="40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ระบุปรัชญา ความสำคัญและวัตถุประสงค์ของหลักสูตรโดยต้องสอดคล้องกับปรัชญาของการอุดมศึกษา ปรัชญาของสถาบันและมาตรฐานวิชาการ/วิชาชีพหรือการผลิตบัณฑิตให้มีคุณลักษณะ และความรู้ความสามารถอย่างไร</a:t>
            </a:r>
            <a:r>
              <a:rPr lang="en-US" sz="40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40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80392"/>
            <a:ext cx="9144000" cy="140439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sz="4400" b="1" dirty="0" err="1" smtClean="0">
                <a:solidFill>
                  <a:srgbClr val="FF0000"/>
                </a:solidFill>
                <a:cs typeface="+mn-cs"/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  <a:cs typeface="+mn-cs"/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  <a:cs typeface="+mn-cs"/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  <a:cs typeface="+mn-cs"/>
              </a:rPr>
              <a:t>)</a:t>
            </a:r>
            <a:br>
              <a:rPr lang="en-US" sz="4400" b="1" dirty="0" smtClean="0">
                <a:solidFill>
                  <a:srgbClr val="FF0000"/>
                </a:solidFill>
                <a:cs typeface="+mn-cs"/>
              </a:rPr>
            </a:br>
            <a:r>
              <a:rPr lang="th-TH" sz="4400" b="1" dirty="0" smtClean="0">
                <a:solidFill>
                  <a:srgbClr val="006600"/>
                </a:solidFill>
                <a:cs typeface="+mn-cs"/>
              </a:rPr>
              <a:t>หมวดที่ ๒</a:t>
            </a:r>
            <a:r>
              <a:rPr lang="en-AU" sz="4400" b="1" dirty="0" smtClean="0">
                <a:solidFill>
                  <a:srgbClr val="006600"/>
                </a:solidFill>
                <a:cs typeface="+mn-cs"/>
              </a:rPr>
              <a:t> </a:t>
            </a:r>
            <a:r>
              <a:rPr lang="th-TH" sz="4400" b="1" dirty="0" smtClean="0">
                <a:solidFill>
                  <a:srgbClr val="006600"/>
                </a:solidFill>
                <a:cs typeface="+mn-cs"/>
              </a:rPr>
              <a:t>ข้อมูลเฉพาะของหลักสูตร</a:t>
            </a:r>
            <a:endParaRPr lang="th-TH" sz="4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1.1 ปรัชญา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 lvl="1"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มุ่งเน้นผลิตบัณฑิตให้มีความรู้ ความสามารถ และทักษะทางวิชาชีพ</a:t>
            </a:r>
          </a:p>
          <a:p>
            <a:pPr lvl="1"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การเงิน สามารถปฏิบัติงานได้ พัฒนาตนเองทั้งด้านความรู้ ทักษะ</a:t>
            </a:r>
          </a:p>
          <a:p>
            <a:pPr lvl="1"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วิชาชีพอย่างต่อเนื่อง ทำงานร่วมกับบุคคลอื่นได้ สามารถสื่อสาร และ</a:t>
            </a:r>
          </a:p>
          <a:p>
            <a:pPr lvl="1"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ใช้เทคโนโลยีอย่างมีประสิทธิภาพ รวมทั้งมีคุณธรรม จริยธรรม </a:t>
            </a:r>
          </a:p>
          <a:p>
            <a:pPr lvl="1"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จรรยาบรรณวิชาชีพ และมีความรับผิดชอบต่อตนเองและสังคม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1.2 วัตถุประสงค์ของหลักสูตร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1. เพื่อผลิตบัณฑิตที่มีความซื่อสัตย์สุจริต กตัญญู ความเสียสละ ความอดทน ความเพียรพยายาม ความประหยัด การเคารพต่อกฎหมาย และมีจริยธรรมทางธุรกิจ...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latin typeface="TH NiramitIT๙" pitchFamily="2" charset="-34"/>
                <a:cs typeface="TH NiramitIT๙" pitchFamily="2" charset="-34"/>
              </a:rPr>
              <a:t>	</a:t>
            </a:r>
            <a:endParaRPr lang="th-TH" sz="3200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9492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๒.  แผนพัฒนาปรับปรุง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ระบุแผนพัฒนาหรือแผนการเปลี่ยนแปลงหลักๆที่เสนอในหลักสูตร พร้อมระบุ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เวลาคาดว่าจะดำเนินการแล้วเสร็จ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(เช่น ภายใน ๕ ปี) โดยให้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ระบุกลยุทธ์สำคัญ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ที่ต้องดำเนินการเพื่อความสำเร็จของแผนนั้นๆ รวมทั้ง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ตัวบ่งชี้ความสำเร็จ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โดยตัวบ่งชี้ควรจะเป็นส่วนหนึ่งของการประเมินในหมวด ๗ ด้วย</a:t>
            </a: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๒.๑ แผนการพัฒนา/เปลี่ยนแปลง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๒.๒ กลยุทธ์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๒.๓ หลักฐาน/ตัวบ่งชี้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8384"/>
            <a:ext cx="9144000" cy="1332384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มคอ.๒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)</a:t>
            </a:r>
            <a:br>
              <a:rPr lang="en-US" sz="4000" b="1" dirty="0" smtClean="0">
                <a:solidFill>
                  <a:srgbClr val="FF0000"/>
                </a:solidFill>
                <a:cs typeface="+mn-cs"/>
              </a:rPr>
            </a:br>
            <a:r>
              <a:rPr lang="th-TH" sz="4000" b="1" dirty="0" smtClean="0">
                <a:solidFill>
                  <a:srgbClr val="006600"/>
                </a:solidFill>
                <a:cs typeface="+mn-cs"/>
              </a:rPr>
              <a:t>หมวดที่ ๒</a:t>
            </a:r>
            <a:r>
              <a:rPr lang="en-AU" sz="4000" b="1" dirty="0" smtClean="0">
                <a:solidFill>
                  <a:srgbClr val="006600"/>
                </a:solidFill>
                <a:cs typeface="+mn-cs"/>
              </a:rPr>
              <a:t> </a:t>
            </a:r>
            <a:r>
              <a:rPr lang="th-TH" sz="4000" b="1" dirty="0" smtClean="0">
                <a:solidFill>
                  <a:srgbClr val="006600"/>
                </a:solidFill>
                <a:cs typeface="+mn-cs"/>
              </a:rPr>
              <a:t>ข้อมูลเฉพาะของหลักสูตร</a:t>
            </a:r>
            <a:endParaRPr lang="th-TH" sz="4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5536" y="1196751"/>
          <a:ext cx="8363271" cy="5306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/>
                <a:gridCol w="2787757"/>
                <a:gridCol w="2787757"/>
              </a:tblGrid>
              <a:tr h="61658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990000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แผนการพัฒนาปรับปรุง</a:t>
                      </a:r>
                      <a:endParaRPr lang="en-US" sz="2800" dirty="0">
                        <a:solidFill>
                          <a:srgbClr val="990000"/>
                        </a:solidFill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990000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กลยุทธ์</a:t>
                      </a:r>
                      <a:endParaRPr lang="en-US" sz="2800" dirty="0">
                        <a:solidFill>
                          <a:srgbClr val="990000"/>
                        </a:solidFill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990000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หลักฐาน/ตัวบ่งชี้</a:t>
                      </a:r>
                      <a:endParaRPr lang="en-US" sz="2800" dirty="0">
                        <a:solidFill>
                          <a:srgbClr val="990000"/>
                        </a:solidFill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 anchor="ctr"/>
                </a:tc>
              </a:tr>
              <a:tr h="2911811">
                <a:tc>
                  <a:txBody>
                    <a:bodyPr/>
                    <a:lstStyle/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endParaRPr lang="th-TH" sz="2400" spc="0" dirty="0" smtClean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1)  ประเมิน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และ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ปรับปรุง หลักสูตร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บริหารธุรกิจบัณฑิต สาขาวิชา	การเงิน ตามเกณฑ์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มาตรฐานหลักสูตร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ของ </a:t>
                      </a:r>
                      <a:r>
                        <a:rPr lang="th-TH" sz="2400" spc="0" dirty="0" err="1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สกอ.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 และ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กรอบมาตรฐาน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คุณวุฒิระดับ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ปริญญาตรี 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พ.ศ. 2552</a:t>
                      </a:r>
                      <a:endParaRPr lang="en-US" sz="2400" spc="0" dirty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endParaRPr lang="th-TH" sz="2400" spc="0" dirty="0" smtClean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1.1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)	วิจัยประเมินหลักสูตรตาม</a:t>
                      </a:r>
                      <a:b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</a:b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ระยะเวลา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ที่กำหนด (5 ปี)</a:t>
                      </a:r>
                      <a:endParaRPr lang="en-US" sz="2400" spc="0" dirty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12.)	ปรับปรุงหลักสูตรตามผล</a:t>
                      </a:r>
                      <a:b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</a:b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ประเมิน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ทุก 5 ปี </a:t>
                      </a:r>
                      <a:endParaRPr lang="en-US" sz="2400" spc="0" dirty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1.3)	ประเมินการ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ประกัน </a:t>
                      </a: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       คุณภาพทุก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ปี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อย่าง  </a:t>
                      </a: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        ต่อเนื่อง</a:t>
                      </a:r>
                      <a:endParaRPr lang="en-US" sz="2400" spc="0" dirty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endParaRPr lang="th-TH" sz="2400" spc="0" dirty="0" smtClean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1.1.1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)	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เอกสารการ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ประเมิน</a:t>
                      </a:r>
                      <a:b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</a:b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    วิจัย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หลักสูตร</a:t>
                      </a:r>
                      <a:endParaRPr lang="en-US" sz="2400" spc="0" dirty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1.2.1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) เอกสาร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หลักสูตรฉบับ</a:t>
                      </a:r>
                      <a:b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</a:b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</a:t>
                      </a:r>
                      <a:r>
                        <a:rPr lang="th-TH" sz="2400" spc="0" baseline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    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ปรับปรุง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/หลักสูตรได้</a:t>
                      </a:r>
                      <a:b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</a:b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</a:t>
                      </a:r>
                      <a:r>
                        <a:rPr lang="th-TH" sz="2400" spc="0" baseline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    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รับ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การเผยแพร่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ตาม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    กรอบมาตรฐาน</a:t>
                      </a: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           คุณ</a:t>
                      </a:r>
                      <a:r>
                        <a:rPr lang="th-TH" sz="2400" spc="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วุฒิ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ฯ   (</a:t>
                      </a:r>
                      <a:r>
                        <a:rPr lang="en-US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TQF)</a:t>
                      </a: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r>
                        <a:rPr lang="en-US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1.2.3) 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รายงานการประเมิน</a:t>
                      </a: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r>
                        <a:rPr lang="th-TH" sz="2400" spc="0" baseline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           </a:t>
                      </a: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มาตรฐานหลักสูตรใน</a:t>
                      </a: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71450" algn="l"/>
                          <a:tab pos="266700" algn="l"/>
                          <a:tab pos="361950" algn="l"/>
                        </a:tabLst>
                      </a:pPr>
                      <a:r>
                        <a:rPr lang="th-TH" sz="2400" spc="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           ระดับดีขึ้นไป</a:t>
                      </a:r>
                      <a:endParaRPr lang="en-US" sz="2400" spc="0" dirty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  <a:tr h="1763595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ts val="2000"/>
                        </a:lnSpc>
                        <a:spcAft>
                          <a:spcPts val="0"/>
                        </a:spcAft>
                        <a:buAutoNum type="arabicParenR" startAt="2"/>
                        <a:tabLst>
                          <a:tab pos="457200" algn="l"/>
                          <a:tab pos="685800" algn="l"/>
                          <a:tab pos="914400" algn="l"/>
                          <a:tab pos="180340" algn="l"/>
                          <a:tab pos="333375" algn="l"/>
                          <a:tab pos="485775" algn="l"/>
                          <a:tab pos="628650" algn="l"/>
                        </a:tabLst>
                      </a:pPr>
                      <a:endParaRPr lang="th-TH" sz="2400" dirty="0" smtClean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  <a:p>
                      <a:pPr marL="457200" indent="-457200" algn="l">
                        <a:lnSpc>
                          <a:spcPts val="2000"/>
                        </a:lnSpc>
                        <a:spcAft>
                          <a:spcPts val="0"/>
                        </a:spcAft>
                        <a:buAutoNum type="arabicParenR" startAt="2"/>
                        <a:tabLst>
                          <a:tab pos="457200" algn="l"/>
                          <a:tab pos="685800" algn="l"/>
                          <a:tab pos="914400" algn="l"/>
                          <a:tab pos="180340" algn="l"/>
                          <a:tab pos="333375" algn="l"/>
                          <a:tab pos="485775" algn="l"/>
                          <a:tab pos="628650" algn="l"/>
                        </a:tabLst>
                      </a:pPr>
                      <a:r>
                        <a:rPr lang="th-TH" sz="240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เสริมสร้าง</a:t>
                      </a: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ความรู้</a:t>
                      </a:r>
                      <a:r>
                        <a:rPr lang="th-TH" sz="240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และ </a:t>
                      </a:r>
                    </a:p>
                    <a:p>
                      <a:pPr marL="457200" indent="-457200" algn="l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  <a:tabLst>
                          <a:tab pos="457200" algn="l"/>
                          <a:tab pos="685800" algn="l"/>
                          <a:tab pos="914400" algn="l"/>
                          <a:tab pos="180340" algn="l"/>
                          <a:tab pos="333375" algn="l"/>
                          <a:tab pos="485775" algn="l"/>
                          <a:tab pos="628650" algn="l"/>
                        </a:tabLst>
                      </a:pPr>
                      <a:r>
                        <a:rPr lang="th-TH" sz="240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       ทักษะวิชาชีพ</a:t>
                      </a: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ของนักศึกษาและ</a:t>
                      </a:r>
                      <a:r>
                        <a:rPr lang="th-TH" sz="240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บัณฑิตอย่าง</a:t>
                      </a: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ต่อเนื่อง</a:t>
                      </a:r>
                      <a:endParaRPr lang="en-US" sz="2400" dirty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80340" algn="l"/>
                          <a:tab pos="333375" algn="l"/>
                          <a:tab pos="485775" algn="l"/>
                          <a:tab pos="628650" algn="l"/>
                        </a:tabLst>
                      </a:pPr>
                      <a:endParaRPr lang="th-TH" sz="2400" dirty="0" smtClean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80340" algn="l"/>
                          <a:tab pos="333375" algn="l"/>
                          <a:tab pos="485775" algn="l"/>
                          <a:tab pos="628650" algn="l"/>
                        </a:tabLst>
                      </a:pPr>
                      <a:r>
                        <a:rPr lang="th-TH" sz="240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2.1</a:t>
                      </a: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)	</a:t>
                      </a:r>
                      <a:r>
                        <a:rPr lang="th-TH" sz="240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จัด</a:t>
                      </a: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โครงการอบรมพัฒนา</a:t>
                      </a:r>
                      <a:b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</a:b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</a:t>
                      </a:r>
                      <a:r>
                        <a:rPr lang="th-TH" sz="240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ความรู้</a:t>
                      </a: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อย่างต่อเนื่อง</a:t>
                      </a:r>
                      <a:r>
                        <a:rPr lang="th-TH" sz="240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ทาง</a:t>
                      </a: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วิชาชีพ โดยสร้างความ</a:t>
                      </a:r>
                      <a:b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</a:b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</a:t>
                      </a:r>
                      <a:r>
                        <a:rPr lang="th-TH" sz="240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ร่วมมือ</a:t>
                      </a: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ทางวิชาการกับ</a:t>
                      </a:r>
                      <a:b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</a:b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</a:t>
                      </a:r>
                      <a:r>
                        <a:rPr lang="th-TH" sz="240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องค์กร</a:t>
                      </a: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วิชาชีพหรือผู้ใช้</a:t>
                      </a:r>
                      <a:b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</a:b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</a:t>
                      </a:r>
                      <a:r>
                        <a:rPr lang="th-TH" sz="240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บัณฑิต</a:t>
                      </a:r>
                      <a:endParaRPr lang="en-US" sz="2400" dirty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80340" algn="l"/>
                          <a:tab pos="333375" algn="l"/>
                          <a:tab pos="485775" algn="l"/>
                          <a:tab pos="628650" algn="l"/>
                        </a:tabLst>
                      </a:pPr>
                      <a:endParaRPr lang="th-TH" sz="2400" dirty="0" smtClean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80340" algn="l"/>
                          <a:tab pos="333375" algn="l"/>
                          <a:tab pos="485775" algn="l"/>
                          <a:tab pos="628650" algn="l"/>
                        </a:tabLst>
                      </a:pPr>
                      <a:r>
                        <a:rPr lang="th-TH" sz="2400" dirty="0" smtClean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2.1.1</a:t>
                      </a: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)	จำนวนนักศึกษา และ</a:t>
                      </a:r>
                      <a:b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</a:b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	บัณฑิตที่เข้ารับการ</a:t>
                      </a:r>
                      <a:b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</a:b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	อบรม</a:t>
                      </a:r>
                      <a:endParaRPr lang="en-US" sz="2400" dirty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  <a:p>
                      <a:pPr marL="114300" indent="-114300" algn="l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80340" algn="l"/>
                          <a:tab pos="333375" algn="l"/>
                          <a:tab pos="485775" algn="l"/>
                          <a:tab pos="628650" algn="l"/>
                        </a:tabLst>
                      </a:pP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2.1.2)	การประเมินความพึง</a:t>
                      </a:r>
                      <a:b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</a:b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	พอใจของผู้เข้าอบรมใน</a:t>
                      </a:r>
                      <a:b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</a:br>
                      <a:r>
                        <a:rPr lang="th-TH" sz="2400" dirty="0">
                          <a:latin typeface="TH NiramitIT๙" pitchFamily="2" charset="-34"/>
                          <a:ea typeface="SimSun"/>
                          <a:cs typeface="TH NiramitIT๙" pitchFamily="2" charset="-34"/>
                        </a:rPr>
                        <a:t>		ระดับดีขึ้นไป</a:t>
                      </a:r>
                      <a:endParaRPr lang="en-US" sz="2400" dirty="0">
                        <a:latin typeface="TH NiramitIT๙" pitchFamily="2" charset="-34"/>
                        <a:ea typeface="SimSu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6409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528" y="1524000"/>
            <a:ext cx="8855968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๑.  ระบบการจัดการศึกษา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๑.๑  ระบบ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	</a:t>
            </a:r>
            <a:r>
              <a:rPr lang="th-TH" sz="32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ระบุระบบการจัดการศึกษาที่ใช้ในการจัดการเรียนการสอนตามหลักสูตรว่าเป็นระบบทวิภาค ระบบไตรภาค ระบบจตุรภาค เป็นต้น ตามเกณฑ์มาตรฐานหลักสูตรระดับอุดมศึกษา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๑.๒  การจัดการศึกษาภาคฤดูร้อน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ระบุว่ามีการจัดการเรียนการสอนในภาคฤดูร้อนหรือไม่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	 ๑.๓  การเทียบเคียงหน่วย</a:t>
            </a:r>
            <a:r>
              <a:rPr lang="th-TH" sz="3200" b="1" dirty="0" err="1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ในระบบทวิภาค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ถ้ามีการจัดการศึกษาที่ใช้ระบบอื่น ๆ ที่มิใช่การใช้ระบบการศึกษาแบบทวิภาคในการจัดการเรียนการสอนให้แสดงการเทียบเคียงกับระบบทวิภาคให้ชัดเจน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1176"/>
            <a:ext cx="9144000" cy="13716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th-TH" sz="32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4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1.ระบบการจัดการศึกษา</a:t>
            </a:r>
            <a:endParaRPr lang="en-US" sz="34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4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1.1 ระบบการจัดการศึกษาในหลักสูตร </a:t>
            </a:r>
            <a:r>
              <a:rPr lang="en-US" sz="34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: </a:t>
            </a:r>
            <a:endParaRPr lang="en-US" sz="34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4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       ระบบทวิภาค 1 ปีการศึกษามี 2  ภาคการศึกษา  ได้แก่</a:t>
            </a:r>
          </a:p>
          <a:p>
            <a:pPr>
              <a:buNone/>
            </a:pPr>
            <a:r>
              <a:rPr lang="th-TH" sz="34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  ภาคการศึกษาที่ 1  ภาคการศึกษาที่ 2 </a:t>
            </a:r>
            <a:endParaRPr lang="en-US" sz="34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4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1.2  การจัดการศึกษาภาคฤดูร้อน </a:t>
            </a:r>
            <a:r>
              <a:rPr lang="en-US" sz="34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:</a:t>
            </a:r>
            <a:endParaRPr lang="en-US" sz="34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4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        มีการจัดการเรียนการสอน ภาคฤดูร้อน ชั้นปีที่ 3 รายวิชา </a:t>
            </a:r>
            <a:r>
              <a:rPr lang="en-US" sz="34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</a:p>
          <a:p>
            <a:pPr>
              <a:buNone/>
            </a:pPr>
            <a:r>
              <a:rPr lang="en-US" sz="34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   FN 4413</a:t>
            </a:r>
            <a:r>
              <a:rPr lang="th-TH" sz="34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ฝึกปฏิบัติงานนอกสถานที่  รวมถึงรายวิชาอื่นๆ </a:t>
            </a:r>
          </a:p>
          <a:p>
            <a:pPr>
              <a:buNone/>
            </a:pPr>
            <a:r>
              <a:rPr lang="th-TH" sz="34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   ทั้งนี้ขึ้นอยู่กับการพิจารณาของคณะกรรมการบริหารหลักสูตร</a:t>
            </a:r>
            <a:endParaRPr lang="en-US" sz="34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400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6693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๒. การดำเนินการหลักสูตร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๑  วัน 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–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เวลาในการดำเนินการเรียนการสอน</a:t>
            </a:r>
            <a:endParaRPr lang="th-TH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		  ระบุช่วงเวลาการจัดการเรียนการสอนที่ให้นักศึกษาเรียน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 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๒.๒  คุณสมบัติของผู้เข้าศึกษา</a:t>
            </a:r>
            <a:r>
              <a:rPr lang="th-TH" sz="32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		ระบุคุณสมบัติผู้เข้าศึกษาในหลักสูตรที่สอดคล้องกับระดับ	การศึกษาตามเกณฑ์มาตรฐานหลักสูตรระดับอุดมศึกษา อาทิ 	สำเร็จการศึกษาระดับมัธยมศึกษาตอนปลาย สำหรับผู้สมัคร	เข้าศึกษาต่อในหลักสูตรระดับปริญญาตรี ในกรณีที่มีเกณฑ์	คุณสมบัติเพิ่มเติมต้องระบุให้ครบและชัดเจน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  <a:cs typeface="+mn-cs"/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)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en-US" b="1" dirty="0" smtClean="0">
                <a:solidFill>
                  <a:srgbClr val="FF0000"/>
                </a:solidFill>
                <a:cs typeface="+mn-cs"/>
              </a:rPr>
            </a:br>
            <a:r>
              <a:rPr lang="th-TH" sz="3200" b="1" dirty="0" smtClean="0">
                <a:solidFill>
                  <a:srgbClr val="006600"/>
                </a:solidFill>
                <a:cs typeface="+mn-cs"/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200" dirty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556792"/>
            <a:ext cx="7776864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ประกอบด้วย ๘ หมวดต่อไปนี้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หมวดที่ ๑ ข้อมูลทั่วไป</a:t>
            </a:r>
            <a:endParaRPr lang="en-US" sz="2800" b="1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หมวดที่ ๒ ข้อมูลเฉพาะของหลักสูตร</a:t>
            </a:r>
            <a:endParaRPr lang="en-US" sz="2800" b="1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หมวดที่ ๓ ระบบการจัดการศึกษา การดำเนินการ 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                 และโครงสร้างของหลักสูตร</a:t>
            </a:r>
            <a:endParaRPr lang="en-US" sz="2800" b="1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หมวดที่ ๔ ผลการเรียนรู้ กลยุทธ์การสอนและประเมินผล</a:t>
            </a:r>
            <a:endParaRPr lang="en-US" sz="2800" b="1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หมวดที่ ๕ หลักเกณฑ์ในการประเมินผลนักศึกษา</a:t>
            </a:r>
            <a:endParaRPr lang="en-US" sz="2800" b="1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หมวดที่ ๖ การพัฒนาคณาจารย์</a:t>
            </a:r>
            <a:endParaRPr lang="en-US" sz="2800" b="1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หมวดที่ ๗ การประกันคุณภาพหลักสูตร</a:t>
            </a:r>
            <a:endParaRPr lang="en-US" sz="2800" b="1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หมวดที่ ๘ การประเมินและปรับปรุงการดำเนินการของหลักสูตร</a:t>
            </a:r>
            <a:endParaRPr lang="en-US" sz="2800" b="1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2800" b="1" dirty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956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  <a:cs typeface="+mn-cs"/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  <a:cs typeface="+mn-cs"/>
              </a:rPr>
              <a:t>๒  รายละเอียดของหลักสูตร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en-US" b="1" dirty="0" smtClean="0">
                <a:solidFill>
                  <a:srgbClr val="FF0000"/>
                </a:solidFill>
                <a:cs typeface="+mn-cs"/>
              </a:rPr>
            </a:br>
            <a:r>
              <a:rPr lang="th-TH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cs typeface="+mn-cs"/>
              </a:rPr>
              <a:t>Programme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 Specification) (</a:t>
            </a:r>
            <a:r>
              <a:rPr lang="th-TH" b="1" dirty="0" smtClean="0">
                <a:solidFill>
                  <a:srgbClr val="FF0000"/>
                </a:solidFill>
                <a:cs typeface="+mn-cs"/>
              </a:rPr>
              <a:t>ต่อ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)</a:t>
            </a:r>
            <a:endParaRPr lang="th-TH" dirty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2. การดำเนินการหลักสูตร</a:t>
            </a:r>
            <a:endParaRPr lang="en-US" sz="3200" b="1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2.1 วันเวลาในการดำเนินการเรียนการสอน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วันจันทร์ </a:t>
            </a:r>
            <a:r>
              <a:rPr lang="en-US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–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วันศุกร์       เวลา  08.30 </a:t>
            </a:r>
            <a:r>
              <a:rPr lang="en-US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-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18.30 น.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วันเสาร์หรือวันอาทิตย์   เวลา  08.30 </a:t>
            </a:r>
            <a:r>
              <a:rPr lang="en-US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-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16.30 น. </a:t>
            </a: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            		(กรณีมีการเชิญวิทยากรพิเศษบรรยาย)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ภาคการศึกษาที่ 1 เดือน   มิถุนายน </a:t>
            </a:r>
            <a:r>
              <a:rPr lang="en-US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–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กันยายน  </a:t>
            </a: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		       ไม่น้อยกว่า 15 สัปดาห์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ภาคการศึกษาที่ 2 เดือน    พฤศจิกายน </a:t>
            </a:r>
            <a:r>
              <a:rPr lang="en-US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–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กุมภาพันธ์	</a:t>
            </a: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		        ไม่น้อยกว่า 15 สัปดาห์	</a:t>
            </a: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ภาคฤดูร้อน          เดือน    มีนาคม</a:t>
            </a:r>
            <a:r>
              <a:rPr lang="en-US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–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พฤษภาคม </a:t>
            </a:r>
            <a:endParaRPr lang="th-TH" sz="3200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6409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2.2 คุณสมบัติของผู้เข้าศึกษา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1. เป็นผู้สำเร็จการศึกษามัธยมศึกษาตอนปลายหรือเทียบเท่า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2. เป็นผู้สำเร็จการศึกษาประกาศนียบัตรวิชาชีพชั้นสูงหรือเทียบเท่า หรืออนุปริญญา</a:t>
            </a:r>
            <a:b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</a:b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โดยวิธีการเทียบโอนหน่วย</a:t>
            </a:r>
            <a:r>
              <a:rPr lang="th-TH" sz="2800" dirty="0" err="1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3. ไม่เคยต้องโทษตามคำพิพากษาของศาล เว้นแต่ในกรณีโทษนั้นเกิดจากความผิดอันได้</a:t>
            </a:r>
            <a:b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</a:b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กระทำโดยประมาท หรือความผิดอันเป็นลหุโทษ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4. มีความประพฤติดี ไม่เคยถูกไล่ออกจากสถาบันการศึกษาใดเนื่องจากความประพฤติ   </a:t>
            </a: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 เสื่อมเสีย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5. ไม่เป็นคนวิกลจริต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6. ไม่เป็นโรคติดต่อร้ายแรง หรือโรคอื่นที่สังคมรังเกียจ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7. มีสุขภาพสมบูรณ์ทั้งร่างกายและจิตใจ</a:t>
            </a:r>
            <a:endParaRPr lang="th-TH" sz="28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2292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554088"/>
            <a:ext cx="8507288" cy="47552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	๒.๓  ปัญหาของนักศึกษาแรกเข้า</a:t>
            </a:r>
            <a:r>
              <a:rPr lang="th-TH" sz="32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ระบุลักษณะเฉพาะของนักศึกษาที่จะสมัครเข้าเรียนในหลักสูตร   ที่ต้องนำมาประกอบการพิจารณา เพื่อการกำหนดหลักสูตร </a:t>
            </a:r>
            <a:r>
              <a:rPr lang="en-US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เช่น นักศึกษาที่มีข้อจำกัดทางทักษะ </a:t>
            </a:r>
            <a:r>
              <a:rPr lang="en-US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IT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หรือ ภาษา คณิตศาสตร์ หรือการปรับตัวใน          การเรียน</a:t>
            </a:r>
            <a:r>
              <a:rPr lang="en-US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)</a:t>
            </a:r>
          </a:p>
          <a:p>
            <a:pPr>
              <a:buNone/>
            </a:pPr>
            <a:r>
              <a:rPr lang="th-TH" sz="32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ตัวอย่าง  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ปัญหาพื้นฐานความรู้ทางด้านภาษาอังกฤษ คณิตศาสตร์ และการบริหารเวลาทั้งในและนอกเวลาเรียน ซึ่งมีผลต่อการเรียนในระดับอุดมศึกษาโดยเฉพาะในรายวิชาที่ต้องใช้ทักษะในการคิดวิเคราะห์และรายวิชาทางด้านทักษะภาษาอังกฤษ</a:t>
            </a:r>
            <a:endParaRPr lang="en-US" sz="3200" b="1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  <a:cs typeface="+mn-cs"/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)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en-US" b="1" dirty="0" smtClean="0">
                <a:solidFill>
                  <a:srgbClr val="FF0000"/>
                </a:solidFill>
                <a:cs typeface="+mn-cs"/>
              </a:rPr>
            </a:br>
            <a:r>
              <a:rPr lang="th-TH" sz="3200" b="1" dirty="0" smtClean="0">
                <a:solidFill>
                  <a:srgbClr val="006600"/>
                </a:solidFill>
                <a:cs typeface="+mn-cs"/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200" dirty="0"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192" y="1626096"/>
            <a:ext cx="8435280" cy="4683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๔  กลยุทธ์ในการดำเนินการเพื่อแก้ไขปัญหา / ข้อจำกัดของนักศึกษาในข้อ ๒.๓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	ตัวอย่าง</a:t>
            </a: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1. จัดการเรียนการสอนปรับพื้นวิชาภาษาอังกฤษและจัดสอนเสริม</a:t>
            </a: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    หรือฝึกปฏิบัติเพิ่มในรายวิชาด้านคณิตศาสตร์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2. จัดระบบอาจารย์ที่ปรึกษา ในการให้คำแนะนำด้านการเรียน การ    </a:t>
            </a: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ปรับตัว การคบเพื่อนการบริหารเวลา หรือการทำกิจกรรมต่าง ๆ   </a:t>
            </a: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เพื่อสร้างความสัมพันธ์ระหว่าง อาจารย์ รุ่นพี่และรุ่นน้อง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endParaRPr lang="th-TH" sz="3200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296144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r>
              <a:rPr lang="en-US" sz="4400" b="1" dirty="0" smtClean="0">
                <a:solidFill>
                  <a:srgbClr val="FF0000"/>
                </a:solidFill>
              </a:rPr>
              <a:t/>
            </a:r>
            <a:br>
              <a:rPr lang="en-US" sz="4400" b="1" dirty="0" smtClean="0">
                <a:solidFill>
                  <a:srgbClr val="FF0000"/>
                </a:solidFill>
              </a:rPr>
            </a:br>
            <a:r>
              <a:rPr lang="th-TH" sz="32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๒.๕  แผนการรับนักศึกษาและผู้สำเร็จการศึกษาในระยะ ๕ ปี</a:t>
            </a:r>
            <a:r>
              <a:rPr lang="th-TH" sz="32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   ระบุจำนวนผู้ที่คาดว่าจะรับเข้าศึกษาในหลักสูตรและจำนวนที่คาดว่าจะมี   </a:t>
            </a: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    ผู้สำเร็จการศึกษาในแต่ละปีการศึกษาในระยะเวลา ๕ ปี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ตัวอย่าง      </a:t>
            </a: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จำนวนผู้เข้าศึกษาในหลักสูตร  ปีการศึกษาละ 80  คน </a:t>
            </a:r>
          </a:p>
          <a:p>
            <a:pPr algn="ctr">
              <a:buNone/>
            </a:pP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จำนวนประมาณการรับนักศึกษา </a:t>
            </a:r>
            <a:r>
              <a:rPr lang="en-US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5 </a:t>
            </a: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ปี</a:t>
            </a:r>
          </a:p>
          <a:p>
            <a:pPr>
              <a:buNone/>
            </a:pP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2800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th-TH" sz="36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28" y="3789040"/>
          <a:ext cx="6624740" cy="2924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48"/>
                <a:gridCol w="1324948"/>
                <a:gridCol w="1324948"/>
                <a:gridCol w="1324948"/>
                <a:gridCol w="1324948"/>
              </a:tblGrid>
              <a:tr h="48749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66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ชั้นปี</a:t>
                      </a:r>
                      <a:endParaRPr lang="en-US" sz="2000" dirty="0">
                        <a:solidFill>
                          <a:srgbClr val="000066"/>
                        </a:solidFill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66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2556</a:t>
                      </a:r>
                      <a:endParaRPr lang="en-US" sz="2000" dirty="0">
                        <a:solidFill>
                          <a:srgbClr val="000066"/>
                        </a:solidFill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66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2557</a:t>
                      </a:r>
                      <a:endParaRPr lang="en-US" sz="2000" dirty="0">
                        <a:solidFill>
                          <a:srgbClr val="000066"/>
                        </a:solidFill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66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2558</a:t>
                      </a:r>
                      <a:endParaRPr lang="en-US" sz="2000" dirty="0">
                        <a:solidFill>
                          <a:srgbClr val="000066"/>
                        </a:solidFill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66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2559</a:t>
                      </a:r>
                      <a:endParaRPr lang="en-US" sz="2000" dirty="0">
                        <a:solidFill>
                          <a:srgbClr val="000066"/>
                        </a:solidFill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 anchor="ctr"/>
                </a:tc>
              </a:tr>
              <a:tr h="48749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ปี </a:t>
                      </a: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80</a:t>
                      </a:r>
                    </a:p>
                  </a:txBody>
                  <a:tcPr marL="68580" marR="68580" marT="0" marB="0"/>
                </a:tc>
              </a:tr>
              <a:tr h="48749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ปี </a:t>
                      </a: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64</a:t>
                      </a:r>
                    </a:p>
                  </a:txBody>
                  <a:tcPr marL="68580" marR="68580" marT="0" marB="0"/>
                </a:tc>
              </a:tr>
              <a:tr h="48749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ปี </a:t>
                      </a: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58</a:t>
                      </a:r>
                    </a:p>
                  </a:txBody>
                  <a:tcPr marL="68580" marR="68580" marT="0" marB="0"/>
                </a:tc>
              </a:tr>
              <a:tr h="48749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ปี </a:t>
                      </a: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52</a:t>
                      </a:r>
                    </a:p>
                  </a:txBody>
                  <a:tcPr marL="68580" marR="68580" marT="0" marB="0"/>
                </a:tc>
              </a:tr>
              <a:tr h="48749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รวม</a:t>
                      </a:r>
                      <a:endParaRPr lang="en-US" sz="200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159</a:t>
                      </a:r>
                      <a:endParaRPr lang="en-US" sz="200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199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243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254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๒.๖  งบประมาณตามแผน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	แสดงงบประมาณ โดยจำแนกรายละเอียดตามหัวข้อการเสนอตั้งงบประมาณ รวมทั้ง ประมาณการค่าใช้จ่ายต่อหัวในการผลิตบัณฑิตตามหลักสูตรนั้น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๒.๗ ระบบการศึกษา 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28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  <a:sym typeface="Wingdings"/>
              </a:rPr>
              <a:t>	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  <a:sym typeface="Wingdings"/>
              </a:rPr>
              <a:t></a:t>
            </a:r>
            <a:r>
              <a:rPr lang="th-TH" sz="28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  <a:sym typeface="Wingdings"/>
              </a:rPr>
              <a:t> 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แบบชั้นเรียน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	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  <a:sym typeface="Wingdings"/>
              </a:rPr>
              <a:t></a:t>
            </a:r>
            <a:r>
              <a:rPr lang="th-TH" sz="28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  <a:sym typeface="Wingdings"/>
              </a:rPr>
              <a:t> 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แบบทางไกลผ่านสื่อสิ่งพิมพ์เป็นหลัก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	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  <a:sym typeface="Wingdings"/>
              </a:rPr>
              <a:t></a:t>
            </a:r>
            <a:r>
              <a:rPr lang="th-TH" sz="28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  <a:sym typeface="Wingdings"/>
              </a:rPr>
              <a:t> 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แบบทางไกลผ่านสื่อแพร่ภาพและเสียงเป็นสื่อหลัก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	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  <a:sym typeface="Wingdings"/>
              </a:rPr>
              <a:t></a:t>
            </a:r>
            <a:r>
              <a:rPr lang="th-TH" sz="28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  <a:sym typeface="Wingdings"/>
              </a:rPr>
              <a:t> 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แบบทางไกลทางอิเล็กทรอนิกส์เป็นสื่อหลัก (</a:t>
            </a:r>
            <a:r>
              <a:rPr lang="en-US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E-learning)</a:t>
            </a: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	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  <a:sym typeface="Wingdings"/>
              </a:rPr>
              <a:t></a:t>
            </a:r>
            <a:r>
              <a:rPr lang="th-TH" sz="28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  <a:sym typeface="Wingdings"/>
              </a:rPr>
              <a:t> 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แบบทางไกลทาง</a:t>
            </a:r>
            <a:r>
              <a:rPr lang="th-TH" sz="2800" dirty="0" err="1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อินเตอร์เนต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	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  <a:sym typeface="Wingdings"/>
              </a:rPr>
              <a:t></a:t>
            </a:r>
            <a:r>
              <a:rPr lang="th-TH" sz="28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  <a:sym typeface="Wingdings"/>
              </a:rPr>
              <a:t> 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อื่นๆ (ระบุ)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28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6815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sz="32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๘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การเทียบโอนหน่วย</a:t>
            </a:r>
            <a:r>
              <a:rPr lang="th-TH" sz="3600" b="1" dirty="0" err="1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รายวิชาและการลงทะเบียน  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  เรียนข้ามมหาวิทยาลัย (ถ้ามี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)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	ตัวอย่าง</a:t>
            </a: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</a:p>
          <a:p>
            <a:pPr>
              <a:buNone/>
            </a:pPr>
            <a:r>
              <a:rPr lang="th-TH" sz="36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เป็นไป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ตามประกาศกระทรวงศึกษาธิการ </a:t>
            </a:r>
            <a:r>
              <a:rPr lang="th-TH" sz="36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และระเบียบมหาวิทยาลัยหัวเฉียวเฉลิมพระเกียรติว่าด้วยการศึกษาระดับปริญญาตรี พ.ศ. 2552 หมวดที่ </a:t>
            </a:r>
            <a:r>
              <a:rPr lang="en-US" sz="36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6 </a:t>
            </a:r>
            <a:r>
              <a:rPr lang="th-TH" sz="36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การศึกษาข้ามสถาบัน การย้ายสาขาวิชา การย้ายรอบ และการโอนหน่วย</a:t>
            </a:r>
            <a:r>
              <a:rPr lang="th-TH" sz="3600" dirty="0" err="1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r>
              <a:rPr lang="th-TH" sz="36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จากสถาบันอื่น</a:t>
            </a:r>
            <a:endParaRPr lang="en-US" sz="3600" dirty="0" smtClean="0"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sz="32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3352"/>
            <a:ext cx="8435280" cy="5594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๓.  หลักสูตรและอาจารย์ผู้สอน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   ระบุจำนวนหน่วย</a:t>
            </a:r>
            <a:r>
              <a:rPr lang="th-TH" sz="3200" dirty="0" err="1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รวมตลอดหลักสูตรและระยะเวลาการสำเร็จ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   การศึกษาในแต่ละแบบที่สัมพันธ์ กับการเลือกเรียนของนักศึกษา 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ซึ่งกำหนดเป็นหลักสูตรแบบศึกษาเต็มเวลาหรือแบบศึกษาบางเวลา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และสอดคล้องกับเกณฑ์มาตรฐานหลักสูตรระดับอุดมศึกษาในแต่ละ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ระดับ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	๓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๑  หลักสูตร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ให้ระบุรายละเอียดดังต่อไปนี้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	๓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 จำนวนหน่วย</a:t>
            </a:r>
            <a:r>
              <a:rPr lang="th-TH" sz="3200" b="1" dirty="0" err="1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ให้ระบุหน่วย</a:t>
            </a:r>
            <a:r>
              <a:rPr lang="th-TH" sz="3200" dirty="0" err="1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รวมตลอดหลักสูตร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	๓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๒ โครงสร้างหลักสูตร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ให้แสดงโครงสร้างหรือองค์ประกอบของหลักสูตร โดยแบ่งเป็นหมวดวิชาให้สอดคล้องกับที่กำหนดไว้ในเกณฑ์มาตรฐานหลักสูตรของกระทรวงศึกษาธิการ </a:t>
            </a:r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sz="36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49712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th-TH" sz="40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3.1  หลักสูตร</a:t>
            </a:r>
            <a:endParaRPr lang="en-US" sz="40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4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3.1.1 จำนวนหน่วย</a:t>
            </a:r>
            <a:r>
              <a:rPr lang="th-TH" sz="4000" b="1" dirty="0" err="1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r>
              <a:rPr lang="th-TH" sz="4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จำนวนหน่วย</a:t>
            </a:r>
            <a:r>
              <a:rPr lang="th-TH" sz="4000" dirty="0" err="1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กิตรวมต</a:t>
            </a:r>
            <a:r>
              <a:rPr lang="th-TH" sz="4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ลอด</a:t>
            </a:r>
          </a:p>
          <a:p>
            <a:pPr>
              <a:spcBef>
                <a:spcPts val="0"/>
              </a:spcBef>
              <a:buNone/>
            </a:pPr>
            <a:r>
              <a:rPr lang="th-TH" sz="4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     หลักสูตร ไม่น้อยกว่า 135 หน่วย</a:t>
            </a:r>
            <a:r>
              <a:rPr lang="th-TH" sz="4000" dirty="0" err="1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endParaRPr lang="en-US" sz="40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4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3.1.2</a:t>
            </a:r>
            <a:r>
              <a:rPr lang="en-US" sz="4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4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โครงสร้างหลักสูตร</a:t>
            </a:r>
            <a:endParaRPr lang="en-US" sz="40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4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โครงสร้างหลักสูตร แบ่งเป็นหมวดวิชาที่สอดคล้อง</a:t>
            </a:r>
          </a:p>
          <a:p>
            <a:pPr>
              <a:spcBef>
                <a:spcPts val="0"/>
              </a:spcBef>
              <a:buNone/>
            </a:pPr>
            <a:r>
              <a:rPr lang="th-TH" sz="4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กับที่กำหนดไว้ในเกณฑ์มาตรฐานหลักสูตรระดับ</a:t>
            </a:r>
          </a:p>
          <a:p>
            <a:pPr>
              <a:spcBef>
                <a:spcPts val="0"/>
              </a:spcBef>
              <a:buNone/>
            </a:pPr>
            <a:r>
              <a:rPr lang="th-TH" sz="4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ปริญญาตรี พ.ศ. 2548 ของกระทรวงศึกษาธิการ  </a:t>
            </a:r>
          </a:p>
          <a:p>
            <a:pPr>
              <a:spcBef>
                <a:spcPts val="0"/>
              </a:spcBef>
              <a:buNone/>
            </a:pPr>
            <a:r>
              <a:rPr lang="th-TH" sz="4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ดังนี้</a:t>
            </a:r>
            <a:endParaRPr lang="en-US" sz="40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4000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2292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320" y="85800"/>
            <a:ext cx="8985176" cy="82292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rgbClr val="FF0000"/>
                </a:solidFill>
              </a:rPr>
              <a:t>ตัวอย่าง</a:t>
            </a:r>
            <a:endParaRPr lang="th-TH" sz="4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568" y="764708"/>
          <a:ext cx="7848872" cy="5764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581"/>
                <a:gridCol w="2616291"/>
              </a:tblGrid>
              <a:tr h="516971">
                <a:tc>
                  <a:txBody>
                    <a:bodyPr/>
                    <a:lstStyle/>
                    <a:p>
                      <a:pPr algn="thai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1.หมวดวิชาศึกษาทั่วไป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หน่วย</a:t>
                      </a:r>
                      <a:r>
                        <a:rPr lang="th-TH" sz="2800" b="1" dirty="0" err="1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กิต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374845">
                <a:tc>
                  <a:txBody>
                    <a:bodyPr/>
                    <a:lstStyle/>
                    <a:p>
                      <a:pPr algn="thai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วิชาบังคับ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374845">
                <a:tc>
                  <a:txBody>
                    <a:bodyPr/>
                    <a:lstStyle/>
                    <a:p>
                      <a:pPr algn="thaiDi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	</a:t>
                      </a:r>
                      <a:r>
                        <a:rPr lang="th-TH" sz="2800" b="1" dirty="0" smtClean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  กลุ่ม</a:t>
                      </a: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วิชามนุษยศาสตร์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๖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374845">
                <a:tc>
                  <a:txBody>
                    <a:bodyPr/>
                    <a:lstStyle/>
                    <a:p>
                      <a:pPr algn="thaiDi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	</a:t>
                      </a:r>
                      <a:r>
                        <a:rPr lang="th-TH" sz="2800" b="1" dirty="0" smtClean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  กลุ่ม</a:t>
                      </a: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วิชาสังคมศาสตร์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374845">
                <a:tc>
                  <a:txBody>
                    <a:bodyPr/>
                    <a:lstStyle/>
                    <a:p>
                      <a:pPr algn="thaiDi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	</a:t>
                      </a:r>
                      <a:r>
                        <a:rPr lang="th-TH" sz="2800" b="1" dirty="0" smtClean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  กลุ่ม</a:t>
                      </a: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วิชาวิทยาศาสตร์และ คณิตศาสตร์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2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374845">
                <a:tc>
                  <a:txBody>
                    <a:bodyPr/>
                    <a:lstStyle/>
                    <a:p>
                      <a:pPr algn="thaiDi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	</a:t>
                      </a:r>
                      <a:r>
                        <a:rPr lang="th-TH" sz="2800" b="1" dirty="0" smtClean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  กลุ่ม</a:t>
                      </a: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วิชาภาษา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9</a:t>
                      </a:r>
                    </a:p>
                  </a:txBody>
                  <a:tcPr marL="68580" marR="68580" marT="0" marB="0"/>
                </a:tc>
              </a:tr>
              <a:tr h="374845">
                <a:tc>
                  <a:txBody>
                    <a:bodyPr/>
                    <a:lstStyle/>
                    <a:p>
                      <a:pPr algn="thai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วิชาเลือก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800" b="1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374845">
                <a:tc>
                  <a:txBody>
                    <a:bodyPr/>
                    <a:lstStyle/>
                    <a:p>
                      <a:pPr algn="thaiDi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	</a:t>
                      </a:r>
                      <a:r>
                        <a:rPr lang="th-TH" sz="2800" b="1" dirty="0" smtClean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  กลุ่ม</a:t>
                      </a: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วิชาวิทยาศาสตร์และ คณิตศาสตร์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4845">
                <a:tc>
                  <a:txBody>
                    <a:bodyPr/>
                    <a:lstStyle/>
                    <a:p>
                      <a:pPr algn="thaiDi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	</a:t>
                      </a:r>
                      <a:r>
                        <a:rPr lang="th-TH" sz="2800" b="1" dirty="0" smtClean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  กลุ่ม</a:t>
                      </a: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วิชาภาษา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4845">
                <a:tc>
                  <a:txBody>
                    <a:bodyPr/>
                    <a:lstStyle/>
                    <a:p>
                      <a:pPr algn="thaiDist" rtl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2. </a:t>
                      </a: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หมวดวิชาเฉพาะ 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99</a:t>
                      </a: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หน่วย</a:t>
                      </a:r>
                      <a:r>
                        <a:rPr lang="th-TH" sz="2800" b="1" dirty="0" err="1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กิต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374845">
                <a:tc>
                  <a:txBody>
                    <a:bodyPr/>
                    <a:lstStyle/>
                    <a:p>
                      <a:pPr algn="thaiDi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79070" algn="l"/>
                        </a:tabLst>
                      </a:pP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	</a:t>
                      </a:r>
                      <a:r>
                        <a:rPr lang="th-TH" sz="2800" b="1" dirty="0" smtClean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  กลุ่ม</a:t>
                      </a: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วิชาแกน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54</a:t>
                      </a:r>
                    </a:p>
                  </a:txBody>
                  <a:tcPr marL="68580" marR="68580" marT="0" marB="0"/>
                </a:tc>
              </a:tr>
              <a:tr h="374845">
                <a:tc>
                  <a:txBody>
                    <a:bodyPr/>
                    <a:lstStyle/>
                    <a:p>
                      <a:pPr algn="thaiDi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79070" algn="l"/>
                        </a:tabLst>
                      </a:pP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	</a:t>
                      </a:r>
                      <a:r>
                        <a:rPr lang="th-TH" sz="2800" b="1" dirty="0" smtClean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  กลุ่ม</a:t>
                      </a: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วิชาเอกบังคับ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30</a:t>
                      </a:r>
                    </a:p>
                  </a:txBody>
                  <a:tcPr marL="68580" marR="68580" marT="0" marB="0"/>
                </a:tc>
              </a:tr>
              <a:tr h="374845">
                <a:tc>
                  <a:txBody>
                    <a:bodyPr/>
                    <a:lstStyle/>
                    <a:p>
                      <a:pPr algn="thaiDi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79070" algn="l"/>
                        </a:tabLst>
                      </a:pP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	</a:t>
                      </a:r>
                      <a:r>
                        <a:rPr lang="th-TH" sz="2800" b="1" dirty="0" smtClean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  กลุ่ม</a:t>
                      </a: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วิชาฝึกประสบการณ์วิชาชีพ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  3 </a:t>
                      </a: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หรือ </a:t>
                      </a:r>
                      <a:r>
                        <a:rPr lang="en-US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6</a:t>
                      </a: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 หน่วย</a:t>
                      </a:r>
                      <a:r>
                        <a:rPr lang="th-TH" sz="2800" b="1" dirty="0" err="1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กิต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374845">
                <a:tc>
                  <a:txBody>
                    <a:bodyPr/>
                    <a:lstStyle/>
                    <a:p>
                      <a:pPr algn="thaiDi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79070" algn="l"/>
                        </a:tabLst>
                      </a:pP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	</a:t>
                      </a:r>
                      <a:r>
                        <a:rPr lang="th-TH" sz="2800" b="1" dirty="0" smtClean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  กลุ่ม</a:t>
                      </a: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วิชาเอกเลือก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9 </a:t>
                      </a:r>
                      <a:r>
                        <a:rPr lang="th-TH" sz="2800" b="1" dirty="0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หรือ 12 หน่วย</a:t>
                      </a:r>
                      <a:r>
                        <a:rPr lang="th-TH" sz="2800" b="1" dirty="0" err="1">
                          <a:solidFill>
                            <a:srgbClr val="000066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กิต</a:t>
                      </a:r>
                      <a:endParaRPr lang="en-US" sz="2800" b="1" dirty="0">
                        <a:solidFill>
                          <a:srgbClr val="000066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374845">
                <a:tc>
                  <a:txBody>
                    <a:bodyPr/>
                    <a:lstStyle/>
                    <a:p>
                      <a:pPr algn="thaiDist" rtl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3.  </a:t>
                      </a:r>
                      <a:r>
                        <a:rPr lang="th-TH" sz="2800" b="1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หมวดวิชาเลือกเสรี</a:t>
                      </a:r>
                      <a:endParaRPr lang="en-US" sz="2800" b="1">
                        <a:solidFill>
                          <a:srgbClr val="C00000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6 หน่วย</a:t>
                      </a:r>
                      <a:r>
                        <a:rPr lang="th-TH" sz="2800" b="1" dirty="0" err="1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กิต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524000"/>
            <a:ext cx="8686800" cy="492933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h-TH" sz="39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รายละเอียดของหลักสูตร</a:t>
            </a:r>
            <a:endParaRPr lang="en-US" sz="39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 algn="ctr">
              <a:buNone/>
            </a:pPr>
            <a:r>
              <a:rPr lang="th-TH" sz="39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หลักสูตร ...............................................................................</a:t>
            </a:r>
            <a:endParaRPr lang="th-TH" sz="39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 algn="ctr">
              <a:buNone/>
            </a:pPr>
            <a:r>
              <a:rPr lang="th-TH" sz="39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สาขา/สาขาวิชา.....................................................................</a:t>
            </a:r>
          </a:p>
          <a:p>
            <a:pPr algn="ctr">
              <a:buNone/>
            </a:pPr>
            <a:r>
              <a:rPr lang="th-TH" sz="39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หลักสูตรใหม่/ปรับปรุง </a:t>
            </a:r>
            <a:r>
              <a:rPr lang="th-TH" sz="3900" b="1" dirty="0" err="1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พ.ศ</a:t>
            </a:r>
            <a:r>
              <a:rPr lang="th-TH" sz="39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.................................................</a:t>
            </a:r>
            <a:endParaRPr lang="en-US" sz="39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3900" b="1" i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 </a:t>
            </a:r>
            <a:endParaRPr lang="en-US" sz="39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9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	ชื่อสถาบันอุดมศึกษา..............................................................</a:t>
            </a:r>
            <a:endParaRPr lang="en-US" sz="39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9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	วิทยาเขต/คณะ/ภาควิชา.........................................................</a:t>
            </a:r>
            <a:endParaRPr lang="en-US" sz="39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dirty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956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smtClean="0">
                <a:solidFill>
                  <a:srgbClr val="FF0000"/>
                </a:solidFill>
                <a:cs typeface="+mn-cs"/>
              </a:rPr>
              <a:t>มคอ.๒  รายละเอียดของหลักสูตร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en-US" b="1" dirty="0" smtClean="0">
                <a:solidFill>
                  <a:srgbClr val="FF0000"/>
                </a:solidFill>
                <a:cs typeface="+mn-cs"/>
              </a:rPr>
            </a:br>
            <a:r>
              <a:rPr lang="th-TH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Programme Specification) (</a:t>
            </a:r>
            <a:r>
              <a:rPr lang="th-TH" b="1" dirty="0" smtClean="0">
                <a:solidFill>
                  <a:srgbClr val="FF0000"/>
                </a:solidFill>
                <a:cs typeface="+mn-cs"/>
              </a:rPr>
              <a:t>ต่อ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)</a:t>
            </a:r>
            <a:endParaRPr lang="th-TH" dirty="0">
              <a:cs typeface="+mn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34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๓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๓ รายวิชา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   ให้ระบุรหัสรายวิชา (อธิบายความหมายของรหัสวิชาด้วย) ชื่อรายวิชาทั้ง  </a:t>
            </a:r>
          </a:p>
          <a:p>
            <a:pPr>
              <a:spcBef>
                <a:spcPts val="0"/>
              </a:spcBef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   ภาษาไทย  และภาษาอังกฤษ</a:t>
            </a:r>
            <a:r>
              <a:rPr lang="th-TH" sz="28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จำนวนหน่วย</a:t>
            </a:r>
            <a:r>
              <a:rPr lang="th-TH" sz="2800" dirty="0" err="1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จำนวนชั่วโมงบรรยาย </a:t>
            </a:r>
          </a:p>
          <a:p>
            <a:pPr>
              <a:spcBef>
                <a:spcPts val="0"/>
              </a:spcBef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   จำนวนชั่วโมงปฏิบัติ และจำนวนชั่วโมงศึกษาด้วยตนเอง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	ตัวอย่าง </a:t>
            </a:r>
            <a:r>
              <a:rPr lang="th-TH" sz="28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จำนวนหน่วย</a:t>
            </a:r>
            <a:r>
              <a:rPr lang="th-TH" sz="2800" dirty="0" err="1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(บรรยาย-ปฏิบัติ-ค้นคว้าด้วยตนเอง) 3 (2-3-5)</a:t>
            </a:r>
          </a:p>
          <a:p>
            <a:pPr>
              <a:buNone/>
            </a:pP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-  ตัวเลขหน้าวงเล็บ หมายถึง </a:t>
            </a:r>
            <a:r>
              <a:rPr lang="th-TH" sz="28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จำนวนหน่วย</a:t>
            </a:r>
            <a:r>
              <a:rPr lang="th-TH" sz="2800" dirty="0" err="1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r>
              <a:rPr lang="th-TH" sz="28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คือ 3 หน่วย</a:t>
            </a:r>
            <a:r>
              <a:rPr lang="th-TH" sz="2800" dirty="0" err="1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endParaRPr lang="en-US" sz="28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-  ตัวเลขในวงเล็บ ตัวที่ 1 หมายถึง </a:t>
            </a:r>
            <a:r>
              <a:rPr lang="th-TH" sz="28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บรรยาย 2 ชั่วโมงต่อสัปดาห์</a:t>
            </a:r>
            <a:endParaRPr lang="en-US" sz="28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-  ตัวเลขในวงเล็บ ตัวที่ 2 หมายถึง </a:t>
            </a:r>
            <a:r>
              <a:rPr lang="th-TH" sz="28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ปฏิบัติการ หรืออภิปรายกลุ่ม 3 </a:t>
            </a:r>
          </a:p>
          <a:p>
            <a:pPr>
              <a:buNone/>
            </a:pPr>
            <a:r>
              <a:rPr lang="th-TH" sz="28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		    ชั่วโมงต่อสัปดาห์</a:t>
            </a:r>
            <a:endParaRPr lang="en-US" sz="28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-  ตัวเลขในวงเล็บ ตัวที่ 3 หมายถึง </a:t>
            </a:r>
            <a:r>
              <a:rPr lang="th-TH" sz="28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การค้นคว้าด้วยตนเอง 5 ชั่วโมง           	    ต่อสัปดาห์</a:t>
            </a:r>
            <a:endParaRPr lang="en-US" sz="28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28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</a:t>
            </a:r>
            <a:endParaRPr lang="th-TH" sz="28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sz="36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6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184576"/>
          </a:xfrm>
        </p:spPr>
        <p:txBody>
          <a:bodyPr/>
          <a:lstStyle/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๓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๔ แสดงแผนการศึกษา   </a:t>
            </a:r>
            <a:r>
              <a:rPr lang="th-TH" sz="3200" b="1" dirty="0" smtClean="0">
                <a:solidFill>
                  <a:srgbClr val="990000"/>
                </a:solidFill>
                <a:latin typeface="TH NiramitIT๙" pitchFamily="2" charset="-34"/>
                <a:cs typeface="TH NiramitIT๙" pitchFamily="2" charset="-34"/>
              </a:rPr>
              <a:t>ตัวอย่าง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sz="36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1988837"/>
          <a:ext cx="8496944" cy="476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244"/>
                <a:gridCol w="2872180"/>
                <a:gridCol w="977431"/>
                <a:gridCol w="798976"/>
                <a:gridCol w="798976"/>
                <a:gridCol w="1025017"/>
                <a:gridCol w="1080120"/>
              </a:tblGrid>
              <a:tr h="462652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th-TH" sz="2400" b="1" kern="1200" dirty="0" smtClean="0">
                          <a:solidFill>
                            <a:srgbClr val="C0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ชั้นปีที่ </a:t>
                      </a:r>
                      <a:r>
                        <a:rPr kumimoji="0" lang="en-US" sz="2400" b="1" kern="1200" dirty="0" smtClean="0">
                          <a:solidFill>
                            <a:srgbClr val="C0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</a:t>
                      </a:r>
                      <a:r>
                        <a:rPr kumimoji="0" lang="ar-SA" sz="2400" b="1" kern="1200" dirty="0" smtClean="0">
                          <a:solidFill>
                            <a:srgbClr val="C00000"/>
                          </a:solidFill>
                          <a:latin typeface="TH SarabunIT๙" pitchFamily="34" charset="-34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th-TH" sz="2400" b="1" kern="1200" dirty="0" smtClean="0">
                          <a:solidFill>
                            <a:srgbClr val="C0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ภาค 1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th-TH" sz="2400" b="1" kern="1200" dirty="0" smtClean="0">
                          <a:solidFill>
                            <a:srgbClr val="C0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หน่วย</a:t>
                      </a:r>
                      <a:r>
                        <a:rPr kumimoji="0" lang="th-TH" sz="2400" b="1" kern="1200" dirty="0" err="1" smtClean="0">
                          <a:solidFill>
                            <a:srgbClr val="C0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กิต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th-TH" sz="2400" b="1" kern="1200" dirty="0" smtClean="0">
                          <a:solidFill>
                            <a:srgbClr val="C0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จำนวนชั่วโมง/สัปดาห์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th-TH" sz="2400" b="1" kern="1200" dirty="0" smtClean="0">
                          <a:solidFill>
                            <a:srgbClr val="C0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วิชาบังคับก่อน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473455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ทฤษฎี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ปฏิบัติ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C00000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ฝึกงาน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50556">
                <a:tc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GE 1072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สุขภาพพลานามัยกับการพัฒนาคุณภาพชีวิต</a:t>
                      </a:r>
                      <a:endParaRPr lang="en-US" sz="2000" b="1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H SarabunIT๙" pitchFamily="34" charset="-34"/>
                          <a:ea typeface="Times New Roman"/>
                          <a:cs typeface="TH Niramit AS"/>
                        </a:rPr>
                        <a:t>1</a:t>
                      </a:r>
                      <a:endParaRPr lang="en-US" sz="2000" b="1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H SarabunIT๙" pitchFamily="34" charset="-34"/>
                          <a:ea typeface="Times New Roman"/>
                          <a:cs typeface="TH Niramit AS"/>
                        </a:rPr>
                        <a:t>2</a:t>
                      </a:r>
                      <a:endParaRPr lang="en-US" sz="2000" b="1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450556">
                <a:tc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GE 1092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จิตวิทยาเพื่อการดำรงชีวิต</a:t>
                      </a:r>
                      <a:endParaRPr lang="en-US" sz="2000" b="1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H SarabunIT๙" pitchFamily="34" charset="-34"/>
                          <a:ea typeface="Times New Roman"/>
                          <a:cs typeface="TH Niramit AS"/>
                        </a:rPr>
                        <a:t>2</a:t>
                      </a:r>
                      <a:endParaRPr lang="en-US" sz="2000" b="1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450556">
                <a:tc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GE 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000" b="1" spc="-2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ภาษาอังกฤษเพื่อการสื่อสาร </a:t>
                      </a:r>
                      <a:r>
                        <a:rPr lang="ar-SA" sz="2000" b="1" spc="-20">
                          <a:latin typeface="TH SarabunIT๙" pitchFamily="34" charset="-34"/>
                          <a:ea typeface="Times New Roman"/>
                          <a:cs typeface="TH Niramit AS"/>
                        </a:rPr>
                        <a:t>1</a:t>
                      </a:r>
                      <a:endParaRPr lang="en-US" sz="2000" b="1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450556">
                <a:tc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GE 1082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โลกทัศน์และการดำเนินชีวิต</a:t>
                      </a:r>
                      <a:endParaRPr lang="en-US" sz="2000" b="1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450556">
                <a:tc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LA </a:t>
                      </a:r>
                      <a:r>
                        <a:rPr lang="ar-SA" sz="2000" b="1">
                          <a:latin typeface="TH SarabunIT๙" pitchFamily="34" charset="-34"/>
                          <a:ea typeface="Times New Roman"/>
                          <a:cs typeface="Angsana New"/>
                        </a:rPr>
                        <a:t>2</a:t>
                      </a: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803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กฎหมายธุรกิจ</a:t>
                      </a:r>
                      <a:endParaRPr lang="en-US" sz="2000" b="1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H SarabunIT๙" pitchFamily="34" charset="-34"/>
                          <a:ea typeface="Times New Roman"/>
                          <a:cs typeface="TH Niramit AS"/>
                        </a:rPr>
                        <a:t>3</a:t>
                      </a:r>
                      <a:endParaRPr lang="en-US" sz="2000" b="1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450556">
                <a:tc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4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MA 1073</a:t>
                      </a:r>
                      <a:endParaRPr lang="en-US" sz="2000" b="1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คณิตศาสตร์และสถิติ</a:t>
                      </a:r>
                      <a:endParaRPr lang="en-US" sz="2000" b="1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450556">
                <a:tc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4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MG 1303</a:t>
                      </a:r>
                      <a:endParaRPr lang="en-US" sz="2000" b="1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องค์การและการจัดการ</a:t>
                      </a:r>
                      <a:endParaRPr lang="en-US" sz="2000" b="1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450556">
                <a:tc gridSpan="2"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รวม (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18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หน่วย</a:t>
                      </a:r>
                      <a:r>
                        <a:rPr kumimoji="0" lang="th-TH" sz="2000" b="1" kern="1200" dirty="0" err="1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กิต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20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ชั่วโมง / สัปดาห์)</a:t>
                      </a:r>
                      <a:endParaRPr lang="en-US" sz="2000" b="1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thaiDi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043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40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๓</a:t>
            </a:r>
            <a:r>
              <a:rPr lang="en-US" sz="40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40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US" sz="40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40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๕ คำอธิบายรายวิชา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990000"/>
                </a:solidFill>
                <a:latin typeface="TH NiramitIT๙" pitchFamily="2" charset="-34"/>
                <a:cs typeface="TH NiramitIT๙" pitchFamily="2" charset="-34"/>
              </a:rPr>
              <a:t>ตัวอย่าง</a:t>
            </a:r>
            <a:endParaRPr lang="th-TH" sz="3200" b="1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FN 3673  </a:t>
            </a: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การวิเคราะห์รายงานทางการเงิน</a:t>
            </a:r>
            <a:r>
              <a:rPr lang="en-US" sz="3200" b="1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3     </a:t>
            </a:r>
            <a:r>
              <a:rPr lang="en-US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3(3-0-0)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        (Analysis of Financial Reports)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Prerequisite :  FN 1603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การเงินธุรกิจ</a:t>
            </a:r>
            <a:endParaRPr lang="en-US" sz="3200" b="1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การนำเทคนิคและวิธีการต่างๆ มาใช้ในการวิเคราะห์ทางการเงิน วิเคราะห์การจัดโครงสร้างทางการเงินของธุรกิจประเภทต่างๆ การจัดเตรียมและการนำเสนอรายงานจากการวิเคราะห์ โดยการศึกษาจากกรณีตัวอย่าง</a:t>
            </a:r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2832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rgbClr val="FF0000"/>
                </a:solidFill>
              </a:rPr>
              <a:t>ตัวอย่าง</a:t>
            </a:r>
            <a:endParaRPr lang="th-TH" sz="4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68016"/>
            <a:ext cx="8229600" cy="4785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</a:t>
            </a:r>
            <a:r>
              <a:rPr lang="th-TH" sz="32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๓</a:t>
            </a:r>
            <a:r>
              <a:rPr lang="en-US" sz="32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๒  ชื่อ สกุล เลขประจำตัวบัตรประชาชน ตำแหน่งและ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            คุณวุฒิของอาจารย์</a:t>
            </a:r>
            <a:r>
              <a:rPr lang="th-TH" sz="3200" i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2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	ระบุจำนวนอาจารย์ประจำหลักสูตร อาจารย์ประจำและอาจารย์พิเศษ แยกจากกัน โดยระบุรหัส   เลขประจำตัวประชาชน รายชื่อซึ่งประกอบด้วยตำแหน่งทางวิชาการ คุณวุฒิ สาขาวิชาและสถาบันที่สำเร็จการศึกษา (โดย</a:t>
            </a: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ต้องสอดคล้องตามเกณฑ์มาตรฐานหลักสูตรระดับอุดมศึกษา)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ผลงานทางวิชาการ การค้นคว้า วิจัย หรือการแต่งตำรา (ถ้ามี) รวมทั้งภาระการสอนทั้งที่มีอยู่แล้ว และที่จะมีในหลักสูตรนี้</a:t>
            </a:r>
            <a:r>
              <a:rPr lang="en-US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(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รายละเอียดทั้งหมดไว้ที่นี่หรือภาคผนวกก็ได้)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sz="36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6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07288" cy="5001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</a:t>
            </a:r>
            <a:r>
              <a:rPr lang="th-TH" sz="32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๓</a:t>
            </a:r>
            <a:r>
              <a:rPr lang="en-US" sz="32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๒  ชื่อ สกุล เลขประจำตัวบัตรประชาชน ตำแหน่งและคุณวุฒิ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            ของอาจารย์</a:t>
            </a:r>
            <a:r>
              <a:rPr lang="th-TH" sz="3200" i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(ต่อ)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๓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 อาจารย์ประจำหลักสูตร</a:t>
            </a:r>
            <a:endParaRPr lang="th-TH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	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	ระบุอาจารย์ซึ่งมีคุณวุฒิตรงหรือสัมพันธ์กับสาขาวิชาที่เปิดสอน	โดยให้มีคุณวุฒิและจำนวนสอดคล้องกับเกณฑ์มาตรฐานหลักสูตร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๓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๒ อาจารย์ประจำ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ระบุอาจารย์ซึ่งมีหน้าที่หลักด้านการสอนและการวิจัย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และ		ปฏิบัติหน้าที่เต็มเวลาในสถาบันอุดมศึกษา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๓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๓ อาจารย์พิเศษ</a:t>
            </a:r>
            <a:r>
              <a:rPr lang="en-US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sz="36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6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2292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979182"/>
              </p:ext>
            </p:extLst>
          </p:nvPr>
        </p:nvGraphicFramePr>
        <p:xfrm>
          <a:off x="323528" y="764704"/>
          <a:ext cx="8424935" cy="5657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3888432"/>
                <a:gridCol w="1728192"/>
                <a:gridCol w="1152127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000066"/>
                          </a:solidFill>
                          <a:latin typeface="TH NiramitIT๙" pitchFamily="2" charset="-34"/>
                          <a:cs typeface="TH NiramitIT๙" pitchFamily="2" charset="-34"/>
                        </a:rPr>
                        <a:t>ชื่อ สกุล/ตำแหน่งทางวิชาการ</a:t>
                      </a:r>
                      <a:endParaRPr lang="th-TH" sz="2000" b="1" dirty="0">
                        <a:solidFill>
                          <a:srgbClr val="000066"/>
                        </a:solidFill>
                        <a:latin typeface="TH NiramitIT๙" pitchFamily="2" charset="-34"/>
                        <a:cs typeface="TH NiramitIT๙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2000" b="1" kern="1200" dirty="0" smtClean="0">
                        <a:solidFill>
                          <a:srgbClr val="000066"/>
                        </a:solidFill>
                        <a:latin typeface="TH NiramitIT๙" pitchFamily="2" charset="-34"/>
                        <a:ea typeface="+mn-ea"/>
                        <a:cs typeface="TH NiramitIT๙" pitchFamily="2" charset="-34"/>
                      </a:endParaRPr>
                    </a:p>
                    <a:p>
                      <a:pPr algn="ctr"/>
                      <a:r>
                        <a:rPr kumimoji="0" lang="th-TH" sz="2000" b="1" kern="1200" dirty="0" smtClean="0">
                          <a:solidFill>
                            <a:srgbClr val="000066"/>
                          </a:solidFill>
                          <a:latin typeface="TH NiramitIT๙" pitchFamily="2" charset="-34"/>
                          <a:ea typeface="+mn-ea"/>
                          <a:cs typeface="TH NiramitIT๙" pitchFamily="2" charset="-34"/>
                        </a:rPr>
                        <a:t>คุณวุฒิ/สาขาวิชา</a:t>
                      </a:r>
                      <a:endParaRPr lang="th-TH" sz="2000" b="1" dirty="0">
                        <a:solidFill>
                          <a:srgbClr val="000066"/>
                        </a:solidFill>
                        <a:latin typeface="TH NiramitIT๙" pitchFamily="2" charset="-34"/>
                        <a:cs typeface="TH NiramitIT๙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2000" b="1" kern="1200" dirty="0" smtClean="0">
                          <a:solidFill>
                            <a:srgbClr val="000066"/>
                          </a:solidFill>
                          <a:latin typeface="TH NiramitIT๙" pitchFamily="2" charset="-34"/>
                          <a:ea typeface="+mn-ea"/>
                          <a:cs typeface="TH NiramitIT๙" pitchFamily="2" charset="-34"/>
                        </a:rPr>
                        <a:t>เลขประจำตัว</a:t>
                      </a:r>
                      <a:endParaRPr kumimoji="0" lang="en-US" sz="2000" b="1" kern="1200" dirty="0" smtClean="0">
                        <a:solidFill>
                          <a:srgbClr val="000066"/>
                        </a:solidFill>
                        <a:latin typeface="TH NiramitIT๙" pitchFamily="2" charset="-34"/>
                        <a:ea typeface="+mn-ea"/>
                        <a:cs typeface="TH NiramitIT๙" pitchFamily="2" charset="-34"/>
                      </a:endParaRPr>
                    </a:p>
                    <a:p>
                      <a:pPr algn="ctr"/>
                      <a:r>
                        <a:rPr kumimoji="0" lang="th-TH" sz="2000" b="1" kern="1200" dirty="0" smtClean="0">
                          <a:solidFill>
                            <a:srgbClr val="000066"/>
                          </a:solidFill>
                          <a:latin typeface="TH NiramitIT๙" pitchFamily="2" charset="-34"/>
                          <a:ea typeface="+mn-ea"/>
                          <a:cs typeface="TH NiramitIT๙" pitchFamily="2" charset="-34"/>
                        </a:rPr>
                        <a:t>ประชาชน</a:t>
                      </a:r>
                      <a:endParaRPr lang="th-TH" sz="2000" b="1" dirty="0">
                        <a:solidFill>
                          <a:srgbClr val="000066"/>
                        </a:solidFill>
                        <a:latin typeface="TH NiramitIT๙" pitchFamily="2" charset="-34"/>
                        <a:cs typeface="TH NiramitIT๙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600" b="1" kern="1200" dirty="0" smtClean="0">
                          <a:solidFill>
                            <a:srgbClr val="000066"/>
                          </a:solidFill>
                          <a:latin typeface="TH NiramitIT๙" pitchFamily="2" charset="-34"/>
                          <a:ea typeface="+mn-ea"/>
                          <a:cs typeface="TH NiramitIT๙" pitchFamily="2" charset="-34"/>
                        </a:rPr>
                        <a:t>ภาระงานสอน</a:t>
                      </a:r>
                      <a:endParaRPr kumimoji="0" lang="en-US" sz="1600" b="1" kern="1200" dirty="0" smtClean="0">
                        <a:solidFill>
                          <a:srgbClr val="000066"/>
                        </a:solidFill>
                        <a:latin typeface="TH NiramitIT๙" pitchFamily="2" charset="-34"/>
                        <a:ea typeface="+mn-ea"/>
                        <a:cs typeface="TH NiramitIT๙" pitchFamily="2" charset="-34"/>
                      </a:endParaRPr>
                    </a:p>
                    <a:p>
                      <a:pPr algn="ctr"/>
                      <a:r>
                        <a:rPr kumimoji="0" lang="th-TH" sz="1600" b="1" kern="1200" dirty="0" smtClean="0">
                          <a:solidFill>
                            <a:srgbClr val="000066"/>
                          </a:solidFill>
                          <a:latin typeface="TH NiramitIT๙" pitchFamily="2" charset="-34"/>
                          <a:ea typeface="+mn-ea"/>
                          <a:cs typeface="TH NiramitIT๙" pitchFamily="2" charset="-34"/>
                        </a:rPr>
                        <a:t>(ชั่วโมง//สัปดาห์)</a:t>
                      </a:r>
                      <a:endParaRPr lang="th-TH" sz="1600" b="1" dirty="0">
                        <a:solidFill>
                          <a:srgbClr val="000066"/>
                        </a:solidFill>
                        <a:latin typeface="TH NiramitIT๙" pitchFamily="2" charset="-34"/>
                        <a:cs typeface="TH NiramitIT๙" pitchFamily="2" charset="-34"/>
                      </a:endParaRPr>
                    </a:p>
                  </a:txBody>
                  <a:tcPr/>
                </a:tc>
              </a:tr>
              <a:tr h="914644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ผู้ช่วย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ศาสตราจารย์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8425" algn="l"/>
                        </a:tabLst>
                      </a:pP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B.B.A. (Finance)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Western Michigan </a:t>
                      </a:r>
                      <a:r>
                        <a:rPr lang="en-US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University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, U.S.A.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(พ.ศ. 2516)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8425" algn="l"/>
                        </a:tabLst>
                      </a:pP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M.B.A.(Financial Management</a:t>
                      </a:r>
                      <a:r>
                        <a:rPr lang="en-US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), Western Michigan 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University, </a:t>
                      </a:r>
                      <a:r>
                        <a:rPr lang="en-US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U.S.A.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 (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พ.ศ.2518)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 xx x</a:t>
                      </a:r>
                      <a:endParaRPr lang="en-US" sz="20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12</a:t>
                      </a:r>
                    </a:p>
                  </a:txBody>
                  <a:tcPr marL="68580" marR="68580" marT="0" marB="0"/>
                </a:tc>
              </a:tr>
              <a:tr h="807825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อาจารย์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8425" algn="l"/>
                        </a:tabLs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วศ.บ.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(เคมี) จุฬาลงกรณ์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มหาวิทยาลัย</a:t>
                      </a:r>
                      <a:r>
                        <a:rPr lang="en-US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(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พ.ศ.2531)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8425" algn="l"/>
                        </a:tabLs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บธ.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ม.(การเงิน) 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จุฬาลงกรณ์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มหาวิทยาลัย(พ.ศ.2535)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 xx x</a:t>
                      </a:r>
                      <a:endParaRPr lang="en-US" sz="20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12</a:t>
                      </a:r>
                      <a:endParaRPr lang="en-US" sz="1600" b="1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  <a:tr h="1013835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อาจารย์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8425" algn="l"/>
                        </a:tabLst>
                      </a:pPr>
                      <a:r>
                        <a:rPr lang="th-TH" sz="1600" b="1" dirty="0" err="1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บธ.บ.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(การจัดการ) 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มหาวิทยาลัยหัว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เฉียวเฉลิมพระเกียรติ </a:t>
                      </a:r>
                      <a:endParaRPr lang="th-TH" sz="1600" b="1" dirty="0" smtClean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98425" algn="l"/>
                        </a:tabLst>
                      </a:pPr>
                      <a:r>
                        <a:rPr lang="en-US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พ.ศ. </a:t>
                      </a:r>
                      <a:r>
                        <a:rPr lang="en-US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2544)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8425" algn="l"/>
                        </a:tabLst>
                      </a:pP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บธ.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ม. (การเงิน) 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มหาวิทยาลัย เทคโนโลยี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มหานคร 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พ.ศ.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2548)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 xx x</a:t>
                      </a:r>
                      <a:endParaRPr lang="en-US" sz="20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12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  <a:tr h="807825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อาจารย์ 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              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8425" algn="l"/>
                        </a:tabLs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บช.บ.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(การบัญชีการเงิน) 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มหาวิทยาลัย หอการค้า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ไทย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(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พ.ศ.2529)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8425" algn="l"/>
                        </a:tabLst>
                      </a:pP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บธ.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ม.(การเงินการธนาคาร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) มหาวิทยาลัย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สยาม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(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พ.ศ.2534)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 xx x</a:t>
                      </a:r>
                      <a:endParaRPr lang="en-US" sz="2000" b="1" dirty="0" smtClean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12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  <a:tr h="807825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อาจารย์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8425" algn="l"/>
                        </a:tabLs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บธ.บ.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(การบัญชี) 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มหาวิทยาลัย หัว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เฉียวเฉลิมพระเกียรติ (พ.ศ.</a:t>
                      </a:r>
                      <a:r>
                        <a:rPr lang="en-US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2547)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8425" algn="l"/>
                        </a:tabLs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-	</a:t>
                      </a:r>
                      <a:r>
                        <a:rPr lang="th-TH" sz="1600" b="1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บธ.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ม.(การเงิน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) </a:t>
                      </a:r>
                      <a:r>
                        <a:rPr lang="en-US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</a:t>
                      </a:r>
                      <a:r>
                        <a:rPr lang="th-TH" sz="1600" b="1" dirty="0" err="1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มหาวิทยาลัยอัสสัมชัญ</a:t>
                      </a:r>
                      <a:r>
                        <a:rPr lang="th-TH" sz="1600" b="1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</a:t>
                      </a: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(พ.ศ.2552)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 </a:t>
                      </a:r>
                      <a:r>
                        <a:rPr lang="en-US" sz="2000" b="1" dirty="0" err="1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xxxxx</a:t>
                      </a:r>
                      <a:r>
                        <a:rPr lang="en-US" sz="2000" b="1" dirty="0" smtClean="0">
                          <a:latin typeface="TH NiramitIT๙" pitchFamily="2" charset="-34"/>
                          <a:ea typeface="Calibri"/>
                          <a:cs typeface="TH NiramitIT๙" pitchFamily="2" charset="-34"/>
                        </a:rPr>
                        <a:t> xx x</a:t>
                      </a:r>
                      <a:endParaRPr lang="en-US" sz="20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12</a:t>
                      </a:r>
                      <a:endParaRPr lang="en-US" sz="1600" b="1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3528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๔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 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องค์ประกอบเกี่ยวกับประสบการณ์ภาคสนาม 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(การฝึกงาน </a:t>
            </a:r>
            <a:r>
              <a:rPr lang="th-TH" sz="3600" b="1" dirty="0" err="1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หรือสห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กิจศึกษา) (ถ้ามี)</a:t>
            </a:r>
            <a:endParaRPr lang="en-US" sz="36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	สรุปโดยย่อเกี่ยวกับการฝึกปฏิบัติ ฝึกตามคลินิกหรือ	ฝึกงาน </a:t>
            </a:r>
            <a:r>
              <a:rPr lang="th-TH" sz="3600" dirty="0" err="1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หรือสห</a:t>
            </a: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กิจศึกษาที่กำหนดไว้ในหลักสูตร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๔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มาตรฐานผลการเรียนรู้ของประสบการณ์ภาคสนาม</a:t>
            </a: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	ลงรายการสำคัญๆ ของมาตรฐานผลการเรียนรู้จาก	ประสบการณ์ภาคสนามที่ต้องการ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endParaRPr lang="th-TH" sz="36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sz="36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6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๔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 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องค์ประกอบเกี่ยวกับประสบการณ์ภาคสนาม 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(การฝึกงาน </a:t>
            </a:r>
            <a:r>
              <a:rPr lang="th-TH" sz="3600" b="1" dirty="0" err="1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หรือสห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กิจศึกษา) (ถ้ามี) (ต่อ)</a:t>
            </a:r>
            <a:endParaRPr lang="en-US" sz="36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๔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๒ ช่วงเวลา</a:t>
            </a: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 	ระบุช่วงเวลาของหลักสูตรที่จัดประสบการณ์ภาคสนาม	ให้นักศึกษา เช่น ปี ภาคการศึกษาที่จัด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๔.๓ การจัดเวลาและตารางสอน</a:t>
            </a: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	เช่น ๓ วันต่อสัปดาห์เป็นเวลา ๔ สัปดาห์ หรือจัดเต็ม	เวลาใน ๑ ภาคการศึกษา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6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sz="36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6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๕.  ข้อกำหนดเกี่ยวกับการทำโครงงานหรืองานวิจัย 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ถ้ามี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)</a:t>
            </a:r>
            <a:endParaRPr lang="en-US" sz="36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   ข้อมูลโดยสรุปเกี่ยวกับข้อกำหนดในการทำโครงงานหรือ     </a:t>
            </a:r>
          </a:p>
          <a:p>
            <a:pPr>
              <a:spcBef>
                <a:spcPts val="0"/>
              </a:spcBef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   วิทยานิพนธ์ นอกเหนือจากโครงงานหรืองานวิจัยในรายวิชา </a:t>
            </a:r>
          </a:p>
          <a:p>
            <a:pPr>
              <a:spcBef>
                <a:spcPts val="0"/>
              </a:spcBef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อื่นๆ ควรแนบข้อกำหนดสำหรับการทำโครงงานด้วย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๕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คำอธิบายโดยย่อ 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๕.๒  มาตรฐานผลการเรียนรู้</a:t>
            </a: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       ระบุมาตรฐานผลการเรียนรู้หลักๆ ที่ต้องการจากการทำ	โครงงานหรืองานวิจัย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6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21568"/>
            <a:ext cx="9144000" cy="114719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sz="36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6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๕.๓  ช่วงเวลา 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       ระบุช่วงระยะเวลาของหลักสูตรที่กำหนดให้ทำโครงงานหรือ	งานวิจัย </a:t>
            </a:r>
            <a:r>
              <a:rPr lang="th-TH" sz="3200" b="1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เช่น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ปี</a:t>
            </a:r>
            <a:r>
              <a:rPr lang="en-US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ภาคการศึกษา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๕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๔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จำนวนหน่วย</a:t>
            </a:r>
            <a:r>
              <a:rPr lang="th-TH" sz="3200" b="1" dirty="0" err="1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๕.๕  การเตรียมการ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       อธิบายอย่างย่อเกี่ยวกับการเตรียมการให้คำแนะนำและ	ช่วยเหลือทางด้านวิชาการแก่นักศึกษา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๕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๖  กระบวนการประเมินผล</a:t>
            </a:r>
            <a:r>
              <a:rPr lang="en-US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        อธิบายเกี่ยวกับกระบวนการประเมินผล รวมทั้งกลไกสำหรับ	การทวนสอบมาตรฐาน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sz="3600" b="1" dirty="0" smtClean="0">
                <a:solidFill>
                  <a:srgbClr val="006600"/>
                </a:solidFill>
              </a:rPr>
              <a:t>หมวดที่ ๓ ระบบการจัดการศึกษา การดำเนินการ และโครงสร้างของหลักสูตร</a:t>
            </a:r>
            <a:endParaRPr lang="th-TH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h-TH" sz="44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รายละเอียดของหลักสูตร</a:t>
            </a:r>
            <a:endParaRPr lang="en-US" sz="4400" b="1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 algn="ctr">
              <a:buNone/>
            </a:pPr>
            <a:r>
              <a:rPr lang="th-TH" sz="44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หลักสูตรบริหารธุรกิจบัณฑิต สาขาวิชาการเงิน</a:t>
            </a:r>
            <a:endParaRPr lang="en-US" sz="44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 algn="ctr">
              <a:buNone/>
            </a:pPr>
            <a:r>
              <a:rPr lang="th-TH" sz="44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(หลักสูตรปรับปรุง พ.ศ. 2556)</a:t>
            </a:r>
          </a:p>
          <a:p>
            <a:pPr algn="ctr">
              <a:buNone/>
            </a:pPr>
            <a:endParaRPr lang="en-US" sz="44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 algn="ctr">
              <a:buNone/>
            </a:pPr>
            <a:r>
              <a:rPr lang="th-TH" sz="44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มหาวิทยาลัย............................</a:t>
            </a:r>
            <a:endParaRPr lang="th-TH" sz="4400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85800"/>
            <a:ext cx="9144000" cy="89492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การพัฒนาคุณลักษณะพิเศษของนักศึกษา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ระบุลักษณะพิเศษของนักศึกษาที่นอกเหนือไปจากความคาดหวังโดยทั่วๆ ไปที่สถาบัน คณะ หรือภาควิชา พยายามพัฒนาให้มีขึ้นในตัวของนักศึกษาหลักสูตรนี้ </a:t>
            </a: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เช่น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บัณฑิตซึ่งมีความสามารถพิเศษเฉพาะในการแก้ไขปัญหาได้อย่างสร้างสรรค์ มีความสามารถในความเป็นผู้นำอย่างโดดเด่น หรือมีความมุ่งมั่นในการให้บริการสาธารณะ หรือมีทักษะทาง </a:t>
            </a:r>
            <a:r>
              <a:rPr lang="en-US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IT 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ในระดับสูงในแต่ละคุณลักษณะดังกล่าว ชี้ให้เห็นถึงกลยุทธ์การสอนและกิจกรรมนักศึกษาที่จะใช้ในการพัฒนาคุณลักษณะเหล่านั้น</a:t>
            </a:r>
            <a:r>
              <a:rPr lang="en-US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  <a:cs typeface="+mn-cs"/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  <a:cs typeface="+mn-cs"/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  <a:cs typeface="+mn-cs"/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  <a:cs typeface="+mn-cs"/>
              </a:rPr>
              <a:t>) </a:t>
            </a:r>
            <a:r>
              <a:rPr lang="th-TH" b="1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th-TH" b="1" dirty="0" smtClean="0">
                <a:solidFill>
                  <a:srgbClr val="FF0000"/>
                </a:solidFill>
                <a:cs typeface="+mn-cs"/>
              </a:rPr>
            </a:br>
            <a:r>
              <a:rPr lang="th-TH" b="1" dirty="0" smtClean="0">
                <a:solidFill>
                  <a:srgbClr val="006600"/>
                </a:solidFill>
                <a:cs typeface="+mn-cs"/>
              </a:rPr>
              <a:t>หมวดที่ ๔  ผลการเรียนรู้  กลยุทธ์การสอนและการประเมินผ</a:t>
            </a:r>
            <a:r>
              <a:rPr lang="th-TH" sz="4000" b="1" dirty="0" smtClean="0">
                <a:solidFill>
                  <a:srgbClr val="006600"/>
                </a:solidFill>
                <a:cs typeface="+mn-cs"/>
              </a:rPr>
              <a:t>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5680" y="908109"/>
          <a:ext cx="8686800" cy="5659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1299"/>
                <a:gridCol w="5255501"/>
              </a:tblGrid>
              <a:tr h="479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000066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คุณลักษณะพิเศษของนักศึกษา</a:t>
                      </a:r>
                      <a:endParaRPr lang="en-US" sz="2400" dirty="0">
                        <a:solidFill>
                          <a:srgbClr val="000066"/>
                        </a:solidFill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000066"/>
                          </a:solidFill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กลยุทธ์ในการสอนและการประเมินผลการเรียนรู้</a:t>
                      </a:r>
                      <a:endParaRPr lang="en-US" sz="2400" dirty="0">
                        <a:solidFill>
                          <a:srgbClr val="000066"/>
                        </a:solidFill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 anchor="ctr"/>
                </a:tc>
              </a:tr>
              <a:tr h="2833152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1)	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มี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คุณธรรม จริยธรรม และจรรยาบรรณใน</a:t>
                      </a:r>
                      <a:b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</a:b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	วิชาชีพ มีความรับผิดชอบต่อตนเองและ</a:t>
                      </a:r>
                      <a:b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</a:b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	สังคม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1.1 มี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การสอดแทรกเรื่องคุณธรรมและจริยธรรม 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พร้อมยกตัวอย่าง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ปัจจัยที่มีผลกระทบต่อวงการวิชาชีพ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ทางการเงิน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และสังคมในทุกรายวิชาที่สาขา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รับผิดชอบ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/>
                      </a:r>
                      <a:b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</a:b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	รวมถึงกิจกรรมพิเศษ เช่น พิธีปฐมนิเทศ ไหว้ครู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และปัจฉิม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นิเทศ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1.2 ให้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นักศึกษาเข้าร่วม กิจกรรม / โครงการ ที่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เกี่ยวข้องกับ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การส่งเสริม คุณธรรม จริยธรรม และ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ความรับผิดชอบ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ต่อตนเองและสังคม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1.3 กำหนด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กติกาที่จะสร้างระเบียบ วินัย และ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ความรับผิดชอบ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ต่อตนเอง และสังเกตพฤติกรรมโดย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ใช้กระบวนการกลุ่ม</a:t>
                      </a:r>
                    </a:p>
                  </a:txBody>
                  <a:tcPr marL="68580" marR="68580" marT="0" marB="0"/>
                </a:tc>
              </a:tr>
              <a:tr h="2085202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2)	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มี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ความรู้ในศาสตร์ทางการเงินและศาสตร์</a:t>
                      </a:r>
                      <a:b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</a:b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	อื่นที่เกี่ยวข้อง</a:t>
                      </a: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 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รวมถึงมีการเรียนรู้และ</a:t>
                      </a:r>
                      <a:b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</a:b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	พัฒนาตนเองอย่างสม่ำเสมอ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r>
                        <a:rPr lang="en-US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2.1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ให้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ความรู้ทางด้านทฤษฎีและการประยุกต์ใช้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ในทางปฏิบัติ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สำหรับรายวิชาเชิงพื้นฐานและ ศาสตร์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ที่เกี่ยวข้อง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ในด้านการบริหารธุรกิจ รวมถึงความรู้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ทางวิชาชีพ 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พร้อมทั้งมอบหมายงานเพื่อให้นักศึกษาได้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ฝึกการ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คิด วิเคราะห์ปัญหา และแก้ไขปัญหาได้อย่าง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เป็นระบบ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2.2 ส่งเสริมกิจกรรมทางวิชาการ เช่น การเข้าร่วม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แข่งขันกิจกรรม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ทางด้านการเงิน การเข้าร่วมประกวด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แผนธุรกิจ 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การเข้าร่วมกิจกรรมทางวิชาการทั้งภายใน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และภายนอก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มหาวิทยาลัย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85800"/>
            <a:ext cx="9144000" cy="75091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ตัวอย่าง</a:t>
            </a:r>
            <a:endParaRPr lang="th-T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 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การพัฒนาผลการเรียนรู้ในแต่ละด้าน</a:t>
            </a:r>
            <a:endParaRPr lang="en-US" sz="36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5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อธิบายผลการเรียนรู้แต่ละด้าน ตามหัวข้อต่อไปนี้</a:t>
            </a:r>
            <a:endParaRPr lang="en-US" sz="35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5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en-AU" sz="35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5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AU" sz="35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)</a:t>
            </a:r>
            <a:r>
              <a:rPr lang="en-AU" sz="35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5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คำอธิบายทั่วๆ ไปเกี่ยวกับ</a:t>
            </a:r>
            <a:r>
              <a:rPr lang="th-TH" sz="35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ความรู้หรือทักษะในหลักสูตรที่ต้องการจะพัฒนาและระดับของความรู้และทักษะนั้นๆ ให้สอดคล้องกับมาตรฐานผลการเรียนรู้ที่สาขา/สาขาวิชานั้นๆ </a:t>
            </a:r>
            <a:r>
              <a:rPr lang="th-TH" sz="35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กำหนดเป็นอย่างน้อย   </a:t>
            </a:r>
            <a:r>
              <a:rPr lang="th-TH" sz="35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(ดู</a:t>
            </a:r>
            <a:r>
              <a:rPr lang="th-TH" sz="35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ประกาศกระทรวงศึกษาธิการ เรื่อง มาตรฐานคุณวุฒิระดับการศึกษาของสาขา/สาขาวิชานั้นๆ ข้อ ๕ มาตรฐานผลการเรียนรู้</a:t>
            </a:r>
            <a:r>
              <a:rPr lang="th-TH" sz="35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) กรณีกระทรวงศึกษาธิการยังมิได้ประกาศมาตรฐานสาขา/สาขาวิชาของหลักสูตรที่จะพัฒนา/ปรับปรุงให้สถาบันอุดมศึกษาทำความเข้าใจมาตรฐานผลการเรียนแต่ละด้านของระดับคุณวุฒิที่จะพัฒนา/ปรับปรุงจากคำอธิบายในส่วนที่ ๒ ข้อ ๒.๒ วิธีที่ ๒ </a:t>
            </a:r>
            <a:endParaRPr lang="en-US" sz="35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35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endParaRPr lang="th-TH" sz="35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smtClean="0">
                <a:solidFill>
                  <a:srgbClr val="FF0000"/>
                </a:solidFill>
              </a:rPr>
              <a:t>มคอ.๒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๔  ผลการเรียนรู้  กลยุทธ์การสอนและการประเมินผ</a:t>
            </a:r>
            <a:r>
              <a:rPr lang="th-TH" sz="4000" b="1" dirty="0" smtClean="0">
                <a:solidFill>
                  <a:srgbClr val="006600"/>
                </a:solidFill>
              </a:rPr>
              <a:t>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 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การพัฒนาผลการเรียนรู้ในแต่ละด้าน (ต่อ)</a:t>
            </a:r>
            <a:endParaRPr lang="en-US" sz="36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en-US" sz="3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3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คำอธิบายเกี่ยวกับกลยุทธ์การสอนที่จะใช้ในรายวิชาต่างๆ </a:t>
            </a:r>
            <a:r>
              <a:rPr lang="th-TH" sz="30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ในหลักสูตรที่จะพัฒนาความรู้และทักษะเหล่านั้น </a:t>
            </a:r>
            <a:r>
              <a:rPr lang="en-US" sz="30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0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ควรเป็นคำอธิบายทั่วๆ ไปของวิธีการที่จะใช้ตลอดหลักสูตร โดยใช้การจัดการเรียนการสอนที่เน้นผู้เรียนเป็นสำคัญ แต่ถ้ามีความรับผิดชอบพิเศษเฉพาะที่จะกำหนดให้มีในรายวิชาใดวิชาหนึ่งโดยเฉพาะให้แสดงไว้ด้วย</a:t>
            </a:r>
            <a:r>
              <a:rPr lang="en-US" sz="30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)</a:t>
            </a:r>
            <a:r>
              <a:rPr lang="th-TH" sz="30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0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30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en-US" sz="3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๓</a:t>
            </a:r>
            <a:r>
              <a:rPr lang="en-US" sz="3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3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วิธีการวัดและประเมินผลที่จะใช้ในรายวิชาต่างๆ </a:t>
            </a:r>
            <a:r>
              <a:rPr lang="th-TH" sz="30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ในหลักสูตรที่จะประเมินผลการเรียนรู้ในกลุ่มที่เกี่ยวข้อง </a:t>
            </a:r>
            <a:r>
              <a:rPr lang="en-US" sz="30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0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ซึ่งอาจรวมกลยุทธ์สำหรับการประเมินหลักสูตรเช่นเดียวกับการวัดและประเมินผลนักศึกษา</a:t>
            </a:r>
            <a:r>
              <a:rPr lang="en-US" sz="30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) </a:t>
            </a:r>
            <a:r>
              <a:rPr lang="th-TH" sz="30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ถ้ามีการเปลี่ยนแปลงกลยุทธ์หรือวิธีการในช่วงระยะเวลาใดของหลักสูตรควรแสดงให้เห็นด้วย ตัวอย่างเช่น กิจกรรมต่างๆ ในการเตรียมการหรือการแนะนำในตอนเริ่มหลักสูตร และงานโครงการในระดับสูงขึ้นใช้ความรู้และทักษะที่กำหนดอาจจะรวมไว้ในระยะเวลาต่อมา</a:t>
            </a:r>
            <a:endParaRPr lang="en-US" sz="30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smtClean="0">
                <a:solidFill>
                  <a:srgbClr val="FF0000"/>
                </a:solidFill>
              </a:rPr>
              <a:t>มคอ.๒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๔  ผลการเรียนรู้  กลยุทธ์การสอนและการประเมินผ</a:t>
            </a:r>
            <a:r>
              <a:rPr lang="th-TH" sz="4000" b="1" dirty="0" smtClean="0">
                <a:solidFill>
                  <a:srgbClr val="006600"/>
                </a:solidFill>
              </a:rPr>
              <a:t>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	2.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การพัฒนาผลการเรียนรู้ในแต่ละด้าน  (ต่อ)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2.1   ด้านคุณธรรม จริยธรรม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</a:t>
            </a: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2.2   ด้านความรู้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2.3   ด้านทักษะทางปัญญา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2.4   ด้านทักษะความสัมพันธ์ระหว่างบุคคล และความรับผิดชอบ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2.5   ด้านการวิเคราะห์เชิงตัวเลข การสื่อสาร  และการใช้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            เทคโนโลยีสารสนเทศ</a:t>
            </a:r>
            <a:endParaRPr lang="en-US" sz="28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28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ผลการเรียนรู้  ด้าน.......................</a:t>
            </a:r>
          </a:p>
          <a:p>
            <a:r>
              <a:rPr lang="th-TH" sz="28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กลยุทธ์การสอนที่ใช้ในการพัฒนาการเรียนรู้ด้าน.............................</a:t>
            </a:r>
          </a:p>
          <a:p>
            <a:r>
              <a:rPr lang="th-TH" sz="28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กลยุทธ์การประเมินผลการเรียนรู้ด้าน....................................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en-US" sz="28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en-US" sz="2800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smtClean="0">
                <a:solidFill>
                  <a:srgbClr val="FF0000"/>
                </a:solidFill>
              </a:rPr>
              <a:t>มคอ.๒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๔  ผลการเรียนรู้  กลยุทธ์การสอนและการประเมินผล</a:t>
            </a:r>
            <a:endParaRPr lang="th-TH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4971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2.1 ด้านคุณธรรม จริยธรรม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en-US" sz="30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2.1.1  </a:t>
            </a:r>
            <a:r>
              <a:rPr lang="th-TH" sz="30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ผลการเรียนรู้ด้านคุณธรรม จริยธรรม</a:t>
            </a:r>
          </a:p>
          <a:p>
            <a:pPr>
              <a:buNone/>
            </a:pPr>
            <a:r>
              <a:rPr lang="th-TH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1)</a:t>
            </a:r>
            <a:r>
              <a:rPr lang="th-TH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แสดงออกถึงจิตสำนึกและตระหนักในการปฏิบัติตามจรรยาบรรณวิชาชีพ</a:t>
            </a:r>
            <a:endParaRPr lang="en-US" sz="30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2)</a:t>
            </a:r>
            <a:r>
              <a:rPr lang="th-TH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มีคุณธรรม </a:t>
            </a:r>
            <a:r>
              <a:rPr lang="en-US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6</a:t>
            </a:r>
            <a:r>
              <a:rPr lang="th-TH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ประการ ได้แก่ ขยัน อดทน ประหยัด เมตตา ซื่อสัตย์ </a:t>
            </a:r>
          </a:p>
          <a:p>
            <a:pPr>
              <a:buNone/>
            </a:pPr>
            <a:r>
              <a:rPr lang="th-TH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กตัญญู และดำเนินชีวิตตามแนวปรัชญาเศรษฐกิจพอเพียง</a:t>
            </a:r>
            <a:endParaRPr lang="en-US" sz="30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3)</a:t>
            </a:r>
            <a:r>
              <a:rPr lang="th-TH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แสดงออกถึงความมีวินัยและความรับผิดชอบ เสียสละ และเป็น</a:t>
            </a:r>
          </a:p>
          <a:p>
            <a:pPr>
              <a:buNone/>
            </a:pPr>
            <a:r>
              <a:rPr lang="th-TH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   แบบอย่างที่ดีต่อสังคม</a:t>
            </a:r>
            <a:endParaRPr lang="en-US" sz="30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4)</a:t>
            </a:r>
            <a:r>
              <a:rPr lang="th-TH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เคารพกฎระเบียบและข้อบังคับต่างๆขององค์กรและสังคม</a:t>
            </a:r>
            <a:endParaRPr lang="en-US" sz="30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0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5) </a:t>
            </a:r>
            <a:r>
              <a:rPr lang="th-TH" sz="30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มีความเข้าใจผู้อื่น เคารพสิทธิและรับฟังความคิดเห็นของผู้อื่น</a:t>
            </a:r>
            <a:endParaRPr lang="en-US" sz="30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en-US" sz="3000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en-US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2.1.2 กลยุทธ์การสอนที่ใช้ในการพัฒนาการเรียนรู้ด้านคุณธรรม จริยธรรม</a:t>
            </a:r>
          </a:p>
          <a:p>
            <a:pPr>
              <a:buNone/>
            </a:pP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1) </a:t>
            </a: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กำหนดให้มีวัฒนธรรมองค์กร เพื่อปลูกฝังให้นักศึกษามีคุณธรรม 6 ประการในด้านความขยัน อดทน ประหยัด เมตตา กตัญญู มีความซื่อสัตย์สุจริต รวมถึงการมีระเบียบวินัย มีความรับผิดชอบในหน้าที่และการมีส่วนร่วมในกิจกรรมการพัฒนาคณะ มหาวิทยาลัยและชุมชน</a:t>
            </a:r>
          </a:p>
          <a:p>
            <a:pPr>
              <a:buNone/>
            </a:pP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2)</a:t>
            </a: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อาจารย์ผู้สอนสอดแทรกเรื่องคุณธรรม จริยธรรมในทุกรายวิชา โดยใช้วิธีสอนที่หลากหลาย เช่น มอบหมายงานกลุ่ม ฝึกให้รู้จักการเป็นผู้นำกลุ่ม การเป็นสมาชิกกลุ่ม มอบหมายงานให้คิด วิเคราะห์ แก้ปัญหา การใช้กรณีศึกษา การจัดอบรม / สัมมนา การกำกับดูแล รวมทั้งการจัดกิจกรรมส่งเสริมคุณธรรม จริยธรรมการทำประโยชน์ให้ชุมชน เป็นต้น</a:t>
            </a:r>
            <a:endParaRPr lang="th-TH" sz="2800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2292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2.1.3 กลยุทธ์การประเมินผลการเรียนรู้ด้านคุณธรรม จริยธรรม</a:t>
            </a: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1) 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ประเมินจากแบบประเมินที่พัฒนาขึ้นตามหลักวิชาการ โดยผู้ประเมินอาจเป็นอาจารย์ผู้สอน อาจารย์ที่ปรึกษา เพื่อนร่วมชั้นเรียน ผู้ปกครอง หรือผู้ประกอบการใน</a:t>
            </a:r>
            <a:r>
              <a:rPr lang="th-TH" sz="3200" dirty="0" err="1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วิชาสห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กิจศึกษา ทั้งนี้ขึ้นอยู่กับความเหมาะสม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2) 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สังเกตพฤติกรรมที่พึงประสงค์มีจำนวนเพิ่มขึ้น เช่น การเข้าเรียนตรงเวลา ความพร้อมเพรียงในการเข้าร่วมกิจกรรมด้านคุณธรรม จริยธรรม ความรับผิดชอบในหน้าที่ที่ได้รับมอบหมาย หรือจำนวนทุจริตในการสอบที่ลดน้อยลง เป็นต้น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72008" y="116632"/>
            <a:ext cx="8964488" cy="79208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</a:rPr>
              <a:t>ตัวอย่าง</a:t>
            </a:r>
            <a:endParaRPr lang="th-TH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6327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๓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แผนที่แสดงการกระจายความรับผิดชอบมาตรฐานผล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การเรียนรู้จากหลักสูตรสู่รายวิชา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Curriculum Mapping)</a:t>
            </a:r>
            <a:r>
              <a:rPr lang="en-US" sz="32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</a:t>
            </a: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แสดงให้เห็นว่าแต่ละรายวิชาในหลักสูตรรับผิดชอบต่อมาตรฐานผลการเรียนรู้ใดบ้าง (ตามที่ระบุในหมวดที่ ๔ ข้อ ๒) โดยระบุว่าเป็นความรับผิดชอบหลักหรือรับผิดชอบรอง ซึ่งบางรายวิชาอาจไม่นำสู่มาตรฐานผลการเรียนรู้บางเรื่องก็ได้ (จะแสดงเป็นเอกสารแนบท้ายก็ได้)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6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smtClean="0">
                <a:solidFill>
                  <a:srgbClr val="FF0000"/>
                </a:solidFill>
              </a:rPr>
              <a:t>มคอ.๒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๔  ผลการเรียนรู้  กลยุทธ์การสอนและการประเมินผ</a:t>
            </a:r>
            <a:r>
              <a:rPr lang="th-TH" sz="4000" b="1" dirty="0" smtClean="0">
                <a:solidFill>
                  <a:srgbClr val="006600"/>
                </a:solidFill>
              </a:rPr>
              <a:t>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กฎระเบียบหรือหลักเกณฑ์ในการให้ระดับคะแนน 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(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เกรด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)</a:t>
            </a:r>
            <a:endParaRPr lang="en-US" sz="36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ถ้าสถาบันอุดมศึกษา วิทยาลัย ภาควิชา หรือหลักสูตรมีนโยบายหรือกฎ ระเบียบ เกี่ยวกับการให้ระดับคะแนน (เกรด) นักศึกษา ให้กล่าวถึงนโยบายหรือ กฎ ระเบียบนั้นๆ หรือแนบเอกสารดังกล่าว</a:t>
            </a:r>
            <a:r>
              <a:rPr lang="en-US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36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smtClean="0">
                <a:solidFill>
                  <a:srgbClr val="FF0000"/>
                </a:solidFill>
              </a:rPr>
              <a:t>มคอ.๒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๕ หลักเกณฑ์ในการประเมินผลนักศึกษา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๑. รหัสและชื่อหลักสูตร</a:t>
            </a:r>
            <a:r>
              <a:rPr lang="en-US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2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ระบุรหัส (ถ้ามี)/ชื่อหลักสูตรและสาขา/สาขาวิชาของหลักสูตรที่เปิดสอนทั้งภาษาไทยและภาษาอังกฤษให้สอดคล้องกัน</a:t>
            </a:r>
          </a:p>
          <a:p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๒. ชื่อปริญญาและสาขาวิชา  </a:t>
            </a:r>
            <a:endParaRPr lang="en-US" sz="32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  <a:r>
              <a:rPr lang="th-TH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	ให้ระบุชื่อเต็มและอักษรย่อของปริญญาทั้งภาษาไทยและภาษาอังกฤษให้สอดคล้องกัน สำหรับชื่อภาษาไทยให้ใช้</a:t>
            </a:r>
            <a:r>
              <a:rPr lang="th-TH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ตามพระราชกฤษฎีกาว่าด้วยชื่อปริญญาในสาขาวิชา อักษรย่อสำหรับสาขาวิชาของสถาบัน (กรณีมหาวิทยาลัยของรัฐ) หรือตามข้อบังคับของสถาบันฯ ซึ่งสอดคล้องตามหลักเกณฑ์การกำหนดชื่อปริญญาของกระทรวงศึกษาธิการ </a:t>
            </a:r>
            <a:r>
              <a:rPr lang="th-TH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(กรณีมหาวิทยาลัยในกำกับ) หรือตามหลักเกณฑ์การกำหนดชื่อปริญญาของกระทรวงศึกษาธิการ (กรณีสถาบันอุดมศึกษาเอกชน)</a:t>
            </a:r>
            <a:endParaRPr lang="en-US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smtClean="0">
                <a:solidFill>
                  <a:srgbClr val="FF0000"/>
                </a:solidFill>
              </a:rPr>
              <a:t>มคอ.๒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</a:t>
            </a:r>
            <a:br>
              <a:rPr lang="en-US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0066"/>
                </a:solidFill>
              </a:rPr>
              <a:t>หมวดที่ 1 ข้อมูลทั่วไป</a:t>
            </a:r>
            <a:endParaRPr lang="th-TH" dirty="0">
              <a:solidFill>
                <a:srgbClr val="000066"/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80392"/>
            <a:ext cx="9144000" cy="133238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 cap="rnd">
            <a:noFill/>
          </a:ln>
        </p:spPr>
        <p:txBody>
          <a:bodyPr vert="horz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-100" normalizeH="0" baseline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n-cs"/>
              </a:rPr>
              <a:t>มคอ.</a:t>
            </a:r>
            <a:r>
              <a:rPr kumimoji="0" lang="th-TH" sz="4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n-cs"/>
              </a:rPr>
              <a:t>๒  รายละเอียดของหลักสูตร </a:t>
            </a:r>
            <a:r>
              <a:rPr kumimoji="0" lang="en-US" sz="4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n-cs"/>
              </a:rPr>
              <a:t>(</a:t>
            </a:r>
            <a:r>
              <a:rPr kumimoji="0" lang="th-TH" sz="4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n-cs"/>
              </a:rPr>
              <a:t>ต่อ</a:t>
            </a:r>
            <a:r>
              <a:rPr kumimoji="0" lang="en-US" sz="4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n-cs"/>
              </a:rPr>
              <a:t>)</a:t>
            </a:r>
            <a:r>
              <a:rPr kumimoji="0" lang="en-US" sz="44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n-cs"/>
              </a:rPr>
              <a:t/>
            </a:r>
            <a:br>
              <a:rPr kumimoji="0" lang="en-US" sz="44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n-cs"/>
              </a:rPr>
            </a:br>
            <a:r>
              <a:rPr kumimoji="0" lang="th-TH" sz="44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0066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n-cs"/>
              </a:rPr>
              <a:t>หมวดที่ 1 ข้อมูลทั่วไป</a:t>
            </a:r>
            <a:endParaRPr kumimoji="0" lang="th-TH" sz="44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593304"/>
            <a:ext cx="8686800" cy="47880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กระบวนการทวนสอบมาตรฐานผลสัมฤทธิ์ของนักศึกษา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อธิบายกระบวนการที่ใช้ในการทวนสอบมาตรฐานผลสัมฤทธิ์ของนักศึกษาตามมาตรฐานผลการเรียนรู้ แต่ละรายวิชา เช่น ทวนสอบจากคะแนนข้อสอบ หรืองานที่มอบหมาย กระบวนการอาจจะต่างกันไปสำหรับรายวิชาที่แตกต่างกัน หรือสำหรับมาตรฐานผลการเรียนรู้              แต่ละด้าน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๓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เกณฑ์การสำเร็จการศึกษาตามหลักสูตร</a:t>
            </a:r>
            <a:r>
              <a:rPr lang="th-TH" sz="32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ระบุรายละเอียดเกี่ยวกับเกณฑ์การสำเร็จการศึกษาในหลักสูตรซึ่งต้องสอดคล้องกับเกณฑ์มาตรฐานหลักสูตรระดับอุดมศึกษา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๕ หลักเกณฑ์ในการประเมินผลนักศึกษา</a:t>
            </a:r>
            <a:endParaRPr lang="th-TH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  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การเตรียมการสำหรับอาจารย์ใหม่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</a:t>
            </a: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ตัวอย่าง</a:t>
            </a:r>
            <a:endParaRPr lang="en-US" sz="3200" b="1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  จัดการสัมมนาอาจารย์และบุคลากร โดยแผนกพัฒนาทรัพยากร  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มนุษย์ กองบุคลากร เพื่อแนะแนวการเป็นครูกับอาจารย์ใหม่              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   รวมทั้งการให้ความรู้ ความเข้าใจนโยบายของมหาวิทยาลัย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คณะฯ มอบหมายอาจารย์อาวุโสเป็นพี่เลี้ยง โดยการให้คำแนะนำปรึกษาเพื่อเรียนรู้ และการปรับตัวเองเข้าสู่การเป็นอาจารย์ในคณะ ระบบอาจารย์ที่ปรึกษาเทคนิคการสอน การจัดทำสื่อประกอบ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การสอน เป็นต้น</a:t>
            </a:r>
          </a:p>
          <a:p>
            <a:pPr marL="514350" indent="-514350">
              <a:buNone/>
            </a:pPr>
            <a:endParaRPr lang="th-TH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60376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๖  การพัฒนาคณาจารย์</a:t>
            </a:r>
            <a:endParaRPr lang="th-TH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4040"/>
            <a:ext cx="8229600" cy="3561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การพัฒนาความรู้และทักษะให้แก่คณาจารย์</a:t>
            </a:r>
            <a:endParaRPr lang="en-US" sz="36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อธิบายถึงสิ่งที่จะดำเนินการเพื่อช่วยให้คณาจารย์ได้พัฒนา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๒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 การพัฒนาทักษะการจัดการเรียนการสอน  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       การวัดและการประเมินผล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๒.๒ การพัฒนาวิชาการและวิชาชีพด้านอื่นๆ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6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60376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๖  การพัฒนาคณาจารย์</a:t>
            </a:r>
            <a:endParaRPr lang="th-TH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การบริหารหลักสูตร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ระบุระบบและกลไกในการบริหารหลักสูตร 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  </a:t>
            </a: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ตัวอย่าง</a:t>
            </a:r>
          </a:p>
          <a:p>
            <a:pPr>
              <a:buNone/>
            </a:pP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(1) </a:t>
            </a:r>
            <a:r>
              <a:rPr lang="th-TH" sz="28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คณะกรรมการบริหารหลักสูตร </a:t>
            </a: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ทำหน้าที่วางแผนการบริหารหลักสูตรและรายวิชา ทั้งในด้านการจัดการ การพัฒนาบุคลากร งบประมาณและสถานที่ รวมทั้งติดตามและประเมินผลแผนบริหารหลักสูตร</a:t>
            </a:r>
            <a:endParaRPr lang="en-US" sz="28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(2) </a:t>
            </a:r>
            <a:r>
              <a:rPr lang="th-TH" sz="28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คณะกรรมการบริหารกลุ่มวิชา</a:t>
            </a:r>
            <a:r>
              <a:rPr lang="th-TH" sz="28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ทำหน้าที่ดูแลการจัดการเรียนการสอนให้เป็นไปตามตัวบ่งชี้ตามเกณฑ์การประกันคุณภาพการศึกษาในทุกด้าน</a:t>
            </a:r>
            <a:endParaRPr lang="en-US" sz="28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(3) </a:t>
            </a:r>
            <a:r>
              <a:rPr lang="th-TH" sz="28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มีการประเมินความพึงพอ</a:t>
            </a: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ใจของหลักสูตรและการเรียนการสอน โดยบัณฑิตที่สำเร็จการศึกษา</a:t>
            </a:r>
            <a:endParaRPr lang="en-US" sz="28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28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๗ การประกันคุณภาพหลักสูตร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การบริหารทรัพยากรการเรียนการสอน</a:t>
            </a:r>
            <a:endParaRPr lang="en-US" sz="36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 การบริหารงบประมาณ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๒ ทรัพยากรการเรียนการสอนที่มีอยู่เดิม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ระบุความพร้อมของทรัพยากรที่มีอยู่แล้ว โดยแสดงรายการทรัพยากรการเรียนการสอนที่จำเป็น  เช่น ตำรา หนังสืออ้างอิง เอกสารหรืออุปกรณ์การเรียนการสอนอื่น ๆ รวมทั้งสื่ออิเลคทรอนิกส์อื่นๆ เป็นต้น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600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๗ การประกันคุณภาพหลักสูตร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๒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๓ การจัดหาทรัพยากรการเรียนการสอนเพิ่มเติม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ระบุกระบวนการวางแผนและจัดหาตำรา หนังสืออ้างอิง เอกสารหรืออุปกรณ์การเรียนการสอนอื่นๆ รวมทั้งสื่ออิเลคทรอนิกส์อื่น ๆ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๒.๔ การประเมินความเพียงพอของทรัพยากร 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ระบุกระบวนการติดตามและประเมินความพอเพียงของหนังสือ ตำรา วารสารและอุปกรณ์การเรียนการสอนตลอดจนทรัพยากรอื่นๆ ที่จำเป็น</a:t>
            </a:r>
            <a:endParaRPr lang="th-TH" sz="36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๗ การประกันคุณภาพหลักสูตร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524000"/>
            <a:ext cx="864096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๓. การบริหารคณาจารย์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๓.๑ การรับอาจารย์ใหม่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ระบุกระบวนการย่อๆ ในการรับอาจารย์ใหม่ เพื่อให้มั่นใจว่า อาจารย์มีคุณสมบัติและประสบการณ์เพียงพอต่อความรับผิดชอบการสอน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๓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๒ การมีส่วนร่วมของคณาจารย์ในการวางแผน การติดตามและ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   ทบทวนหลักสูตร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อธิบายกระบวนการในการปรึกษาหารือร่วมกันและการมีส่วนร่วมของคณาจารย์ในการติดตามคุณภาพหลักสูตร การทบทวนประจำปีและการวางแผนสำหรับการปรับปรุงหลักสูตร</a:t>
            </a:r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๗ การประกันคุณภาพหลักสูตร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๓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๓ การแต่งตั้งคณาจารย์พิเศษ 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สรุปย่อ ๆ ถึงนโยบายในการแต่งตั้งอาจารย์ที่สอนบางเวลาและอาจารย์พิเศษ เช่น วิธีการอนุมัติ กระบวนการเลือกสรร และสัดส่วนต่อคณาจารย์ในหลักสูตรทั้งหลักสูตร</a:t>
            </a:r>
            <a:r>
              <a:rPr lang="en-US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36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๗ การประกันคุณภาพหลักสูตร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๔. การบริหารบุคลากรสนับสนุนการเรียนการสอน</a:t>
            </a:r>
            <a:endParaRPr lang="en-US" sz="36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๔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 การกำหนดคุณสมบัติเฉพาะสำหรับตำแหน่ง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๔</a:t>
            </a:r>
            <a:r>
              <a:rPr lang="en-US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๒ การเพิ่มทักษะความรู้เพื่อการปฏิบัติงาน</a:t>
            </a: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(</a:t>
            </a: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เช่น การฝึกอบรม </a:t>
            </a:r>
            <a:r>
              <a:rPr lang="th-TH" sz="3600" dirty="0" err="1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ทัศน</a:t>
            </a: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ศึกษา หรือการฝึกการทำวิจัยร่วมกับอาจารย์ เป็นต้น)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6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๗ การประกันคุณภาพหลักสูตร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524000"/>
            <a:ext cx="8640960" cy="50733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๕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การสนับสนุนและการให้คำแนะนำนักศึกษา</a:t>
            </a:r>
          </a:p>
          <a:p>
            <a:pPr>
              <a:spcBef>
                <a:spcPts val="0"/>
              </a:spcBef>
              <a:buNone/>
            </a:pPr>
            <a:endParaRPr lang="en-US" sz="16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๕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๑ การให้คำปรึกษาด้านวิชาการ และอื่นๆ แก่นักศึกษา 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       อธิบายถึงการจัดการที่ได้ดำเนินการในการให้คำปรึกษาแนะนำทาง  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   วิชาการแก่นักศึกษา รวมถึงตารางการทำงานของอาจารย์และการ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   แนะนำแผนการเรียนในหลักสูตร การเลือกและวางแผนสำหรับ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  อาชีพ (ซึ่งอาจมีในระดับคณะ)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๕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๒ การอุทธรณ์ของนักศึกษา 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       แนบกฎระเบียบสำหรับการอุทธรณ์ของนักศึกษาในเรื่องที่เกี่ยวกับ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  วิชาการรวมทั้งกระบวนการ ในการพิจารณาข้ออุทธรณ์เหล่านั้น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๗ การประกันคุณภาพหลักสูตร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1. รหัสและชื่อหลักสูตร</a:t>
            </a:r>
            <a:endParaRPr lang="en-US" sz="32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ภาษาไทย</a:t>
            </a:r>
            <a:r>
              <a:rPr lang="en-US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	: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หลักสูตรบริหารธุรกิจบัณฑิต สาขาวิชาการเงิน</a:t>
            </a:r>
          </a:p>
          <a:p>
            <a:pPr>
              <a:buNone/>
            </a:pP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ภาษาอังกฤษ	</a:t>
            </a:r>
            <a:r>
              <a:rPr lang="en-US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:  Bachelor of Business Administration </a:t>
            </a:r>
          </a:p>
          <a:p>
            <a:pPr>
              <a:buNone/>
            </a:pPr>
            <a:r>
              <a:rPr lang="en-US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	   Program in Finance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2. ชื่อปริญญาและสาขาวิชา</a:t>
            </a:r>
            <a:endParaRPr lang="en-US" sz="32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	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ภาษาไทย	ชื่อเต็ม	</a:t>
            </a:r>
            <a:r>
              <a:rPr lang="en-US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: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บริหารธุรกิจบัณฑิต </a:t>
            </a:r>
            <a:r>
              <a:rPr lang="en-US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(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การเงิน)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	ชื่อย่อ	</a:t>
            </a:r>
            <a:r>
              <a:rPr lang="en-US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:  </a:t>
            </a:r>
            <a:r>
              <a:rPr lang="th-TH" sz="3200" dirty="0" err="1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บธ.บ.</a:t>
            </a:r>
            <a:r>
              <a:rPr lang="th-TH" sz="32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(การเงิน)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ภาษาอังกฤษ	ชื่อเต็ม</a:t>
            </a:r>
            <a:r>
              <a:rPr lang="en-US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:  Bachelor of Business  Administration (Finance)</a:t>
            </a:r>
          </a:p>
          <a:p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	ชื่อย่อ	</a:t>
            </a:r>
            <a:r>
              <a:rPr lang="en-US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:  B.B.A. (Finance)</a:t>
            </a:r>
            <a:endParaRPr lang="en-US" sz="2800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5091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rgbClr val="C00000"/>
                </a:solidFill>
              </a:rPr>
              <a:t>ตัวอย่าง</a:t>
            </a:r>
            <a:endParaRPr lang="th-TH" sz="44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85800"/>
            <a:ext cx="9144000" cy="8949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ตัวอย่าง</a:t>
            </a:r>
            <a:endParaRPr kumimoji="0" lang="th-TH" sz="48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345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๖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ความต้องการของตลาดแรงงาน สังคม และ/หรือความพึงพอใจของผู้ใช้บัณฑิต 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ให้อธิบายวงจรของการพัฒนาหลักสูตรหรือการปรับปรุงหลักสูตร โดยต้องสำรวจความต้องการทั้งเชิงปริมาณและคุณภาพ ตลอดจนติดตามความเปลี่ยนแปลงและความพึงพอใจของผู้ใช้บัณฑิต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๗ การประกันคุณภาพหลักสูตร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12032"/>
            <a:ext cx="8229600" cy="4137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๗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ตัวบ่งชี้ผลการดำเนินงาน 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(Key Performance Indicators)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</a:t>
            </a: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ระบุตัวบ่งชี้ผลการดำเนินงานที่ใช้ในการติดตาม  ประเมินและรายงานคุณภาพของหลักสูตรประจำปีที่ระบุไว้ในหมวด ๑ </a:t>
            </a:r>
            <a:r>
              <a:rPr lang="en-US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–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๖ ข้างต้น </a:t>
            </a:r>
            <a:r>
              <a:rPr lang="th-TH" sz="3200" b="1" dirty="0" smtClean="0">
                <a:solidFill>
                  <a:srgbClr val="990000"/>
                </a:solidFill>
                <a:latin typeface="TH NiramitIT๙" pitchFamily="2" charset="-34"/>
                <a:cs typeface="TH NiramitIT๙" pitchFamily="2" charset="-34"/>
              </a:rPr>
              <a:t>เช่น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จำนวนนักศึกษาที่จบในเวลาที่กำหนด จำนวนนักศึกษาที่ตกออก </a:t>
            </a:r>
            <a:r>
              <a:rPr lang="en-US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(Retire)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ระดับความพึงพอใจของผู้ใช้บัณฑิต การดำเนินงานตามการพัฒนา/ปรับปรุงที่กำหนด เป็นต้น โดยตัวบ่งชี้อย่างน้อยต้องสอดคล้องกับตัวบ่งชี้ของการประกันคุณภาพภายใน และการประเมินคุณภาพภายนอก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28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๗ การประกันคุณภาพหลักสูตร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88632"/>
          </a:xfrm>
        </p:spPr>
        <p:txBody>
          <a:bodyPr/>
          <a:lstStyle/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7. ตัวบ่งชี้ผลการดำเนินงาน </a:t>
            </a:r>
            <a:r>
              <a:rPr lang="en-US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(Key Performance Indicators)</a:t>
            </a: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28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ลักสูตรมีการเก็บรวมรวบข้อมูลผลการดำเนินงานที่สอดคล้องตามมาตรฐานคุณวุฒิระดับปริญญาตรี สาขาบริหารธุรกิจ (สาขาวิชาการเงิน) จำนวน 14 ตัวบ่งชี้ ดังนี้</a:t>
            </a:r>
            <a:endParaRPr lang="en-US" sz="28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dirty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3" y="2492895"/>
          <a:ext cx="8280921" cy="4229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648072"/>
                <a:gridCol w="648072"/>
                <a:gridCol w="648072"/>
                <a:gridCol w="648072"/>
                <a:gridCol w="648073"/>
              </a:tblGrid>
              <a:tr h="455626">
                <a:tc rowSpan="2">
                  <a:txBody>
                    <a:bodyPr/>
                    <a:lstStyle/>
                    <a:p>
                      <a:pPr algn="ctr"/>
                      <a:endParaRPr kumimoji="0" lang="th-TH" sz="2000" b="1" kern="1200" dirty="0" smtClean="0">
                        <a:solidFill>
                          <a:srgbClr val="000066"/>
                        </a:solidFill>
                        <a:latin typeface="TH NiramitIT๙" pitchFamily="2" charset="-34"/>
                        <a:ea typeface="+mn-ea"/>
                        <a:cs typeface="TH NiramitIT๙" pitchFamily="2" charset="-34"/>
                      </a:endParaRPr>
                    </a:p>
                    <a:p>
                      <a:pPr algn="ctr"/>
                      <a:r>
                        <a:rPr kumimoji="0" lang="th-TH" sz="2000" b="1" kern="1200" dirty="0" smtClean="0">
                          <a:solidFill>
                            <a:srgbClr val="000066"/>
                          </a:solidFill>
                          <a:latin typeface="TH NiramitIT๙" pitchFamily="2" charset="-34"/>
                          <a:ea typeface="+mn-ea"/>
                          <a:cs typeface="TH NiramitIT๙" pitchFamily="2" charset="-34"/>
                        </a:rPr>
                        <a:t>ตัวบ่งชี้และเป้าหมาย</a:t>
                      </a:r>
                      <a:endParaRPr lang="th-TH" sz="2000" dirty="0">
                        <a:solidFill>
                          <a:srgbClr val="000066"/>
                        </a:solidFill>
                        <a:latin typeface="TH NiramitIT๙" pitchFamily="2" charset="-34"/>
                        <a:cs typeface="TH NiramitIT๙" pitchFamily="2" charset="-34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th-TH" sz="2000" b="1" kern="1200" dirty="0" smtClean="0">
                          <a:solidFill>
                            <a:srgbClr val="000066"/>
                          </a:solidFill>
                          <a:latin typeface="TH NiramitIT๙" pitchFamily="2" charset="-34"/>
                          <a:ea typeface="+mn-ea"/>
                          <a:cs typeface="TH NiramitIT๙" pitchFamily="2" charset="-34"/>
                        </a:rPr>
                        <a:t>ปีการศึกษา</a:t>
                      </a:r>
                      <a:endParaRPr lang="th-TH" sz="2000" dirty="0">
                        <a:solidFill>
                          <a:srgbClr val="000066"/>
                        </a:solidFill>
                        <a:latin typeface="TH NiramitIT๙" pitchFamily="2" charset="-34"/>
                        <a:cs typeface="TH NiramitIT๙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42057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rgbClr val="000066"/>
                          </a:solidFill>
                          <a:latin typeface="TH NiramitIT๙" pitchFamily="2" charset="-34"/>
                          <a:cs typeface="TH NiramitIT๙" pitchFamily="2" charset="-34"/>
                        </a:rPr>
                        <a:t>ปี 1</a:t>
                      </a:r>
                      <a:endParaRPr lang="th-TH" b="1" dirty="0">
                        <a:solidFill>
                          <a:srgbClr val="000066"/>
                        </a:solidFill>
                        <a:latin typeface="TH NiramitIT๙" pitchFamily="2" charset="-34"/>
                        <a:cs typeface="TH NiramitIT๙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rgbClr val="000066"/>
                          </a:solidFill>
                          <a:latin typeface="TH NiramitIT๙" pitchFamily="2" charset="-34"/>
                          <a:cs typeface="TH NiramitIT๙" pitchFamily="2" charset="-34"/>
                        </a:rPr>
                        <a:t>ปี 2</a:t>
                      </a:r>
                      <a:endParaRPr lang="th-TH" b="1" dirty="0">
                        <a:solidFill>
                          <a:srgbClr val="000066"/>
                        </a:solidFill>
                        <a:latin typeface="TH NiramitIT๙" pitchFamily="2" charset="-34"/>
                        <a:cs typeface="TH NiramitIT๙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rgbClr val="000066"/>
                          </a:solidFill>
                          <a:latin typeface="TH NiramitIT๙" pitchFamily="2" charset="-34"/>
                          <a:cs typeface="TH NiramitIT๙" pitchFamily="2" charset="-34"/>
                        </a:rPr>
                        <a:t>ปี 3</a:t>
                      </a:r>
                      <a:endParaRPr lang="th-TH" b="1" dirty="0">
                        <a:solidFill>
                          <a:srgbClr val="000066"/>
                        </a:solidFill>
                        <a:latin typeface="TH NiramitIT๙" pitchFamily="2" charset="-34"/>
                        <a:cs typeface="TH NiramitIT๙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rgbClr val="000066"/>
                          </a:solidFill>
                          <a:latin typeface="TH NiramitIT๙" pitchFamily="2" charset="-34"/>
                          <a:cs typeface="TH NiramitIT๙" pitchFamily="2" charset="-34"/>
                        </a:rPr>
                        <a:t>ปี 4</a:t>
                      </a:r>
                      <a:endParaRPr lang="th-TH" b="1" dirty="0">
                        <a:solidFill>
                          <a:srgbClr val="000066"/>
                        </a:solidFill>
                        <a:latin typeface="TH NiramitIT๙" pitchFamily="2" charset="-34"/>
                        <a:cs typeface="TH NiramitIT๙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rgbClr val="000066"/>
                          </a:solidFill>
                          <a:latin typeface="TH NiramitIT๙" pitchFamily="2" charset="-34"/>
                          <a:cs typeface="TH NiramitIT๙" pitchFamily="2" charset="-34"/>
                        </a:rPr>
                        <a:t>ปี 5</a:t>
                      </a:r>
                      <a:endParaRPr lang="th-TH" b="1" dirty="0">
                        <a:solidFill>
                          <a:srgbClr val="000066"/>
                        </a:solidFill>
                        <a:latin typeface="TH NiramitIT๙" pitchFamily="2" charset="-34"/>
                        <a:cs typeface="TH NiramitIT๙" pitchFamily="2" charset="-34"/>
                      </a:endParaRPr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1.	อาจารย์ประจำหลักสูตรอย่างน้อยร้อยละ </a:t>
                      </a:r>
                      <a:r>
                        <a:rPr lang="en-US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80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มี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ส่วนร่วมในการประชุมเพื่อวางแผน ติดตาม 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และ ทบทวน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การดำเนินงานหลักสูตร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  <a:tr h="1005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2.	มีรายละเอียดของหลักสูตร ตามแบบ </a:t>
                      </a:r>
                      <a:r>
                        <a:rPr lang="th-TH" sz="2000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มคอ</a:t>
                      </a:r>
                      <a:r>
                        <a:rPr lang="ar-SA" sz="2000" dirty="0">
                          <a:latin typeface="TH NiramitIT๙" pitchFamily="2" charset="-34"/>
                          <a:ea typeface="Times New Roman"/>
                          <a:cs typeface="TH Niramit AS"/>
                        </a:rPr>
                        <a:t>.</a:t>
                      </a:r>
                      <a:r>
                        <a:rPr lang="en-US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	ที่สอดคล้องกรอบมาตรฐาน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คุณวุฒิระดับอุดมศึกษา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แห่งชาติ พ.ศ. 255</a:t>
                      </a: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  <a:tr h="134112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3.	มีรายละเอียดของรายวิชา และรายละเอียด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ของประสบการณ์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ภาคสนาม ตามแบบ </a:t>
                      </a:r>
                      <a:r>
                        <a:rPr lang="th-TH" sz="2000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มคอ</a:t>
                      </a:r>
                      <a:r>
                        <a:rPr lang="ar-SA" sz="2000" dirty="0">
                          <a:latin typeface="TH NiramitIT๙" pitchFamily="2" charset="-34"/>
                          <a:ea typeface="Times New Roman"/>
                          <a:cs typeface="TH Niramit AS"/>
                        </a:rPr>
                        <a:t>.</a:t>
                      </a: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3 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และ 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แบบ </a:t>
                      </a:r>
                      <a:r>
                        <a:rPr lang="th-TH" sz="2000" dirty="0" err="1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มคอ</a:t>
                      </a:r>
                      <a:r>
                        <a:rPr lang="ar-SA" sz="2000" dirty="0">
                          <a:latin typeface="TH NiramitIT๙" pitchFamily="2" charset="-34"/>
                          <a:ea typeface="Times New Roman"/>
                          <a:cs typeface="TH Niramit AS"/>
                        </a:rPr>
                        <a:t>.</a:t>
                      </a: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4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 อย่างน้อยก่อนการเปิดสอน ในแต่</a:t>
                      </a:r>
                      <a:r>
                        <a:rPr lang="th-TH" sz="2000" dirty="0" smtClean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ละภาค</a:t>
                      </a:r>
                      <a:r>
                        <a:rPr lang="th-TH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</a:rPr>
                        <a:t>การศึกษาให้ครบทุกรายวิชา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NiramitIT๙" pitchFamily="2" charset="-34"/>
                          <a:ea typeface="Times New Roman"/>
                          <a:cs typeface="TH NiramitIT๙" pitchFamily="2" charset="-34"/>
                          <a:sym typeface="Wingdings 2"/>
                        </a:rPr>
                        <a:t></a:t>
                      </a:r>
                      <a:endParaRPr lang="en-US" sz="2000" dirty="0"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5632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C00000"/>
                </a:solidFill>
              </a:rPr>
              <a:t>ตัวอย่าง</a:t>
            </a:r>
            <a:endParaRPr lang="th-TH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4040"/>
            <a:ext cx="8229600" cy="3201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ควรคำนึงถึงประเด็นต่าง ๆ ในหมวด ๑ </a:t>
            </a:r>
            <a:r>
              <a:rPr lang="en-US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–</a:t>
            </a: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๗ และเชื่อมโยงสู่การประเมินการจัดการเรียนการสอนในประเด็นสำคัญ ๆ ที่สะท้อนถึงคุณภาพของบัณฑิตที่คาดหวังโดยประเด็นเหล่านี้จะถูกนำมาใช้ในการประเมินคุณภาพและมาตรฐานของหลักสูตรเพื่อการเผยแพร่</a:t>
            </a:r>
            <a:r>
              <a:rPr lang="en-US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36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๘ การประเมินและปรับปรุงฯ หลักสูตร</a:t>
            </a:r>
            <a:endParaRPr lang="th-TH" sz="31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672" y="1524000"/>
            <a:ext cx="8758808" cy="5145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การประเมินประสิทธิผลของการสอน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๑</a:t>
            </a:r>
            <a:r>
              <a:rPr lang="en-US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๑ การประเมินกลยุทธ์การสอน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อธิบายกระบวนการที่ใช้ในการประเมินกลยุทธ์การสอนที่ได้วางแผนไว้สำหรับการพัฒนาการเรียนรู้ในด้านต่างๆ </a:t>
            </a:r>
            <a:r>
              <a:rPr lang="th-TH" sz="28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เช่น</a:t>
            </a: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- การประเมินความเห็นหรือข้อเสนอแนะของอาจารย์ภายหลังการเข้ารับการอบรม </a:t>
            </a: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- การนำกลยุทธ์การสอนไปใช้ </a:t>
            </a: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- การปรึกษาหารือกับผู้เชี่ยวชาญด้านหลักสูตรหรือวิธีการสอน </a:t>
            </a: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- การวิเคราะห์ผลการประเมินของนักศึกษาและหลักสูตรฝึกอบรมด้านทฤษฎีการ</a:t>
            </a: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    เรียนรู้และวิธีการสอนที่เกี่ยวข้อง และ</a:t>
            </a:r>
          </a:p>
          <a:p>
            <a:pPr>
              <a:buNone/>
            </a:pPr>
            <a:r>
              <a:rPr lang="th-TH" sz="28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- อธิบายกระบวนการที่จะนำผลการประเมินที่ได้มาปรับปรุงแผนกลยุทธ์การสอน</a:t>
            </a:r>
            <a:endParaRPr lang="en-US" sz="28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๘ การประเมินและปรับปรุงฯ 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43528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๑</a:t>
            </a:r>
            <a:r>
              <a:rPr lang="en-US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200" b="1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๒ การประเมินทักษะของอาจารย์ในการใช้แผนกลยุทธ์การสอน</a:t>
            </a:r>
            <a:endParaRPr lang="en-US" sz="32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  อธิบายกระบวนการที่ใช้ในการประเมินทักษะของคณาจารย์ในการใช้กลยุทธ์ตามที่ได้วางแผนไว้ เช่น   การประเมินของนักศึกษาในแต่ละรายวิชา การสังเกตการณ์ของอาจารย์ผู้รับผิดชอบหลักสูตรหรือหัวหน้าภาค การทดสอบผลการเรียนรู้ของนักศึกษาในหลักสูตรโดยเทียบเคียงกับนักศึกษาของสถาบันอื่นในหลักสูตรเดียวกัน  การจัดอันดับเกี่ยวกับกระบวนการในการพัฒนาความรู้และทักษะที่มีประสิทธิภาพมากที่สุดที่นักศึกษาต้องการ</a:t>
            </a:r>
            <a:r>
              <a:rPr lang="en-US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๘ การประเมินและปรับปรุงฯ 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244080"/>
            <a:ext cx="8496944" cy="4209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การประเมินหลักสูตรในภาพรวม</a:t>
            </a:r>
            <a:r>
              <a:rPr lang="th-TH" sz="32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อธิบายกระบวนการที่จะใช้เพื่อจะได้ข้อมูลต่างๆย้อนกลับในการประเมินคุณภาพของหลักสูตรในภาพรวมและการบรรลุผลการเรียนรู้ที่คาดหวังจากกลุ่มบุคคล ดังนี้ </a:t>
            </a: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๑) นักศึกษาและบัณฑิต </a:t>
            </a: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๒) ผู้ทรงคุณวุฒิ และ/หรือผู้ประเมินภายนอก </a:t>
            </a: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๓) ผู้ใช้บัณฑิตและ/หรือผู้มีส่วนได้ส่วนเสียอื่นๆ</a:t>
            </a:r>
            <a:endParaRPr lang="en-US" sz="32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๘ การประเมินและปรับปรุงฯ 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956048"/>
            <a:ext cx="8496944" cy="370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๓</a:t>
            </a:r>
            <a:r>
              <a:rPr lang="en-US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การประเมินผลการดำเนินงานตามรายละเอียดหลักสูตร</a:t>
            </a:r>
            <a:endParaRPr lang="en-US" sz="32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ให้ประเมินตามตัวบ่งชี้ผลการดำเนินงานที่ระบุในหมวดที่ ๗ ข้อ ๗ โดย</a:t>
            </a:r>
            <a:r>
              <a:rPr lang="th-TH" sz="32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คณะกรรมการประเมินอย่างน้อย ๓ คน </a:t>
            </a: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ประกอบด้วย</a:t>
            </a:r>
          </a:p>
          <a:p>
            <a:pPr>
              <a:buNone/>
            </a:pPr>
            <a:r>
              <a:rPr lang="th-TH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- ผู้ทรงคุณวุฒิในสาขา/สาขาวิชาเดียวกันอย่างน้อย ๑ คน (ควรเป็นคณะกรรมการประเมินชุดเดียวกับการประกันคุณภาพภายใน)</a:t>
            </a:r>
            <a:r>
              <a:rPr lang="en-US" sz="32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32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sz="4400" b="1" dirty="0" smtClean="0">
                <a:solidFill>
                  <a:srgbClr val="FF0000"/>
                </a:solidFill>
              </a:rPr>
              <a:t/>
            </a:r>
            <a:br>
              <a:rPr lang="th-TH" sz="44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๘ การประเมินและปรับปรุงฯ 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2769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๔</a:t>
            </a:r>
            <a:r>
              <a:rPr lang="en-US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</a:t>
            </a:r>
            <a:r>
              <a:rPr lang="th-TH" sz="36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การทบทวนผลการประเมินและวางแผนปรับปรุง</a:t>
            </a:r>
            <a:endParaRPr lang="en-US" sz="3600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6600"/>
                </a:solidFill>
                <a:latin typeface="TH NiramitIT๙" pitchFamily="2" charset="-34"/>
                <a:cs typeface="TH NiramitIT๙" pitchFamily="2" charset="-34"/>
              </a:rPr>
              <a:t>	อธิบายกระบวนการทบทวนผลการประเมินที่ได้จากอาจารย์และนักศึกษา รวมทั้งกระบวนการในการวางแผนปรับปรุงหลักสูตรและแผนกลยุทธ์</a:t>
            </a:r>
            <a:endParaRPr lang="en-US" sz="3600" dirty="0" smtClean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6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4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th-TH" sz="4400" b="1" dirty="0" smtClean="0">
                <a:solidFill>
                  <a:srgbClr val="FF0000"/>
                </a:solidFill>
              </a:rPr>
              <a:t>ต่อ</a:t>
            </a:r>
            <a:r>
              <a:rPr lang="en-US" sz="4400" b="1" dirty="0" smtClean="0">
                <a:solidFill>
                  <a:srgbClr val="FF0000"/>
                </a:solidFill>
              </a:rPr>
              <a:t>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6600"/>
                </a:solidFill>
              </a:rPr>
              <a:t>หมวดที่ ๘ การประเมินและปรับปรุงฯ หลักสูตร</a:t>
            </a:r>
            <a:endParaRPr lang="th-TH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h-TH" sz="4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th-TH" sz="54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ถาม-ตอบ</a:t>
            </a:r>
          </a:p>
          <a:p>
            <a:pPr algn="ctr">
              <a:buNone/>
            </a:pPr>
            <a:endParaRPr lang="th-TH" sz="4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th-TH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th-TH" sz="44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๓. วิชาเอก (ถ้ามี)</a:t>
            </a:r>
          </a:p>
          <a:p>
            <a:pPr marL="514350" indent="-514350">
              <a:buNone/>
            </a:pPr>
            <a:r>
              <a:rPr lang="th-TH" sz="4400" b="1" dirty="0" smtClean="0"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44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ตัวอย่าง</a:t>
            </a:r>
            <a:r>
              <a:rPr lang="th-TH" sz="4400" b="1" dirty="0" smtClean="0">
                <a:latin typeface="TH NiramitIT๙" pitchFamily="2" charset="-34"/>
                <a:cs typeface="TH NiramitIT๙" pitchFamily="2" charset="-34"/>
              </a:rPr>
              <a:t>  </a:t>
            </a:r>
            <a:r>
              <a:rPr lang="en-US" sz="44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:</a:t>
            </a:r>
            <a:r>
              <a:rPr lang="en-US" sz="4400" b="1" dirty="0" smtClean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44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วิชาเอก   </a:t>
            </a:r>
            <a:r>
              <a:rPr lang="th-TH" sz="44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การเงิน</a:t>
            </a:r>
          </a:p>
          <a:p>
            <a:pPr marL="514350" indent="-514350">
              <a:buNone/>
            </a:pPr>
            <a:endParaRPr lang="en-US" sz="4400" dirty="0" smtClean="0">
              <a:solidFill>
                <a:srgbClr val="9900FF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44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๔.  จำนวนหน่วย</a:t>
            </a:r>
            <a:r>
              <a:rPr lang="th-TH" sz="4400" b="1" dirty="0" err="1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r>
              <a:rPr lang="th-TH" sz="44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ที่เรียนตลอดหลักสูตร</a:t>
            </a:r>
            <a:endParaRPr lang="en-US" sz="44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44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	  </a:t>
            </a:r>
            <a:r>
              <a:rPr lang="th-TH" sz="44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ตัวอย่าง</a:t>
            </a:r>
            <a:r>
              <a:rPr lang="th-TH" sz="4400" dirty="0" smtClean="0">
                <a:solidFill>
                  <a:srgbClr val="9900FF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  <a:r>
              <a:rPr lang="en-US" sz="4400" b="1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:</a:t>
            </a:r>
            <a:r>
              <a:rPr lang="en-US" sz="44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44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จำนวนหน่วย</a:t>
            </a:r>
            <a:r>
              <a:rPr lang="th-TH" sz="4400" dirty="0" err="1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กิตรวมต</a:t>
            </a:r>
            <a:r>
              <a:rPr lang="th-TH" sz="44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ลอดหลักสูตร 		     ไม่น้อยกว่า 135 หน่วย</a:t>
            </a:r>
            <a:r>
              <a:rPr lang="th-TH" sz="4400" dirty="0" err="1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กิต</a:t>
            </a:r>
            <a:endParaRPr lang="en-US" sz="44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4400" dirty="0">
              <a:solidFill>
                <a:srgbClr val="0066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80392"/>
            <a:ext cx="9144000" cy="1332384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  <a:cs typeface="+mn-cs"/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)</a:t>
            </a:r>
            <a:br>
              <a:rPr lang="en-US" sz="4000" b="1" dirty="0" smtClean="0">
                <a:solidFill>
                  <a:srgbClr val="FF0000"/>
                </a:solidFill>
                <a:cs typeface="+mn-cs"/>
              </a:rPr>
            </a:br>
            <a:r>
              <a:rPr lang="th-TH" sz="4000" b="1" dirty="0" smtClean="0">
                <a:solidFill>
                  <a:srgbClr val="000066"/>
                </a:solidFill>
                <a:cs typeface="+mn-cs"/>
              </a:rPr>
              <a:t>หมวดที่ 1 ข้อมูลทั่วไป</a:t>
            </a:r>
            <a:endParaRPr lang="th-TH" sz="4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2925" indent="-542925">
              <a:spcBef>
                <a:spcPct val="50000"/>
              </a:spcBef>
              <a:buClr>
                <a:srgbClr val="FFCCFF"/>
              </a:buCl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1.  มาตรฐานการอุดมศึกษา  </a:t>
            </a:r>
          </a:p>
          <a:p>
            <a:pPr marL="542925" indent="-542925">
              <a:spcBef>
                <a:spcPct val="50000"/>
              </a:spcBef>
              <a:buClr>
                <a:srgbClr val="FFCCFF"/>
              </a:buCl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2. เกณฑ์มาตรฐานหลักสูตรระดับอนุปริญญา พ.ศ. 2548</a:t>
            </a:r>
          </a:p>
          <a:p>
            <a:pPr marL="542925" indent="-542925">
              <a:spcBef>
                <a:spcPct val="50000"/>
              </a:spcBef>
              <a:buClr>
                <a:srgbClr val="FFCCFF"/>
              </a:buCl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3. เกณฑ์มาตรฐานหลักสูตรระดับปริญญาตรี พ.ศ. 2548</a:t>
            </a:r>
          </a:p>
          <a:p>
            <a:pPr marL="542925" indent="-542925">
              <a:spcBef>
                <a:spcPct val="50000"/>
              </a:spcBef>
              <a:buClr>
                <a:srgbClr val="FFCCFF"/>
              </a:buCl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4. เกณฑ์มาตรฐานหลักสูตรระดับบัณฑิตศึกษา พ.ศ. 2548 </a:t>
            </a:r>
          </a:p>
          <a:p>
            <a:pPr marL="542925" indent="-542925">
              <a:spcBef>
                <a:spcPct val="50000"/>
              </a:spcBef>
              <a:buClr>
                <a:srgbClr val="FFCCFF"/>
              </a:buCl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5. แนวทางการบริหารเกณฑ์มาตรฐานหลักสูตร      ระดับอุดมศึกษา พ.ศ. 2548</a:t>
            </a:r>
            <a:r>
              <a:rPr lang="th-TH" sz="32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</a:t>
            </a:r>
          </a:p>
          <a:p>
            <a:endParaRPr lang="th-TH" sz="3200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990000"/>
                </a:solidFill>
                <a:latin typeface="TH NiramitIT๙" pitchFamily="2" charset="-34"/>
                <a:cs typeface="TH NiramitIT๙" pitchFamily="2" charset="-34"/>
              </a:rPr>
              <a:t>ประกาศกระทรวงศึกษาธิการ   </a:t>
            </a:r>
            <a:endParaRPr lang="th-TH" dirty="0">
              <a:solidFill>
                <a:srgbClr val="99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50000"/>
              </a:lnSpc>
              <a:spcBef>
                <a:spcPct val="50000"/>
              </a:spcBef>
              <a:buNone/>
            </a:pPr>
            <a:endParaRPr lang="th-TH" sz="3200" b="1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 marL="533400" indent="-533400">
              <a:lnSpc>
                <a:spcPct val="50000"/>
              </a:lnSpc>
              <a:spcBef>
                <a:spcPct val="50000"/>
              </a:spcBef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6.  แนวทางการจัดการศึกษาหลักสูตรควบปริญญาโท</a:t>
            </a:r>
          </a:p>
          <a:p>
            <a:pPr marL="533400" indent="-533400">
              <a:lnSpc>
                <a:spcPct val="50000"/>
              </a:lnSpc>
              <a:spcBef>
                <a:spcPct val="50000"/>
              </a:spcBef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2 ปริญญาในสถาบันอุดมศึกษาไทย พ.ศ. 2548</a:t>
            </a:r>
          </a:p>
          <a:p>
            <a:pPr algn="thaiDist">
              <a:lnSpc>
                <a:spcPct val="70000"/>
              </a:lnSpc>
              <a:spcBef>
                <a:spcPct val="50000"/>
              </a:spcBef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7.  </a:t>
            </a:r>
            <a:r>
              <a:rPr lang="th-TH" sz="3200" b="1" kern="10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แนว</a:t>
            </a:r>
            <a:r>
              <a:rPr lang="th-TH" sz="3200" b="1" kern="1000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ทางการจัดการศึกษาหลักสูตรควบระดับปริญญาตรี</a:t>
            </a:r>
          </a:p>
          <a:p>
            <a:pPr algn="thaiDist">
              <a:lnSpc>
                <a:spcPct val="70000"/>
              </a:lnSpc>
              <a:spcBef>
                <a:spcPct val="50000"/>
              </a:spcBef>
              <a:buNone/>
            </a:pPr>
            <a:r>
              <a:rPr lang="th-TH" sz="3200" b="1" kern="1000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</a:t>
            </a:r>
            <a:r>
              <a:rPr lang="th-TH" sz="3200" b="1" kern="10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 </a:t>
            </a:r>
            <a:r>
              <a:rPr lang="th-TH" sz="3200" b="1" kern="1000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ปริญญา ในสถาบันอุดมศึกษาไทย พ.ศ. </a:t>
            </a:r>
            <a:r>
              <a:rPr lang="th-TH" sz="3200" b="1" kern="10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2552</a:t>
            </a:r>
          </a:p>
          <a:p>
            <a:pPr marL="0" indent="0">
              <a:buNone/>
            </a:pPr>
            <a:r>
              <a:rPr lang="th-TH" sz="3200" b="1" kern="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8.  มาตรฐาน</a:t>
            </a:r>
            <a:r>
              <a:rPr lang="th-TH" sz="3200" b="1" kern="0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สถาบันอุดมศึกษา</a:t>
            </a:r>
            <a:r>
              <a:rPr lang="th-TH" sz="3200" b="1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endParaRPr lang="th-TH" sz="3200" b="1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 marL="0" indent="0">
              <a:buNone/>
            </a:pPr>
            <a:endParaRPr lang="th-TH" sz="3200" b="1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 marL="514350" indent="-514350">
              <a:buAutoNum type="arabicPeriod" startAt="8"/>
            </a:pPr>
            <a:endParaRPr lang="th-TH" sz="3200" b="1" dirty="0">
              <a:solidFill>
                <a:schemeClr val="bg2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3200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19200"/>
          </a:xfrm>
        </p:spPr>
        <p:txBody>
          <a:bodyPr/>
          <a:lstStyle/>
          <a:p>
            <a:pPr algn="ctr"/>
            <a:r>
              <a:rPr lang="th-TH" sz="4000" b="1" dirty="0" smtClean="0">
                <a:solidFill>
                  <a:srgbClr val="990000"/>
                </a:solidFill>
                <a:latin typeface="TH NiramitIT๙" pitchFamily="2" charset="-34"/>
                <a:cs typeface="TH NiramitIT๙" pitchFamily="2" charset="-34"/>
              </a:rPr>
              <a:t>ประกาศกระทรวงศึกษาธิการ (ต่อ</a:t>
            </a:r>
            <a:r>
              <a:rPr lang="th-TH" sz="4000" b="1" dirty="0" smtClean="0">
                <a:solidFill>
                  <a:schemeClr val="bg1"/>
                </a:solidFill>
                <a:latin typeface="TH NiramitIT๙" pitchFamily="2" charset="-34"/>
                <a:cs typeface="TH NiramitIT๙" pitchFamily="2" charset="-34"/>
              </a:rPr>
              <a:t>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68016"/>
            <a:ext cx="8229600" cy="4497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9.  หลักเกณฑ์การกำหนดชื่อปริญญา พ.ศ. 2549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10. หลักเกณฑ์การกำหนดชื่อปริญญา (ฉบับที่ 2) พ.ศ. 2551</a:t>
            </a:r>
          </a:p>
          <a:p>
            <a:pPr algn="thaiDist">
              <a:spcBef>
                <a:spcPct val="50000"/>
              </a:spcBef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11. หลักเกณฑ์การกำหนดชื่อปริญญา (ฉบับที่ 3) พ.ศ. 2551</a:t>
            </a:r>
          </a:p>
          <a:p>
            <a:pPr algn="thaiDist">
              <a:spcBef>
                <a:spcPct val="50000"/>
              </a:spcBef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12. หลักเกณฑ์การกำหนดชื่อปริญญา (ฉบับที่ 4) พ.ศ. 2552</a:t>
            </a:r>
          </a:p>
          <a:p>
            <a:pPr algn="thaiDist">
              <a:spcBef>
                <a:spcPct val="50000"/>
              </a:spcBef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13. หลักเกณฑ์การกำหนดชื่อปริญญา (ฉบับที่ 5) พ.ศ. 2553</a:t>
            </a:r>
          </a:p>
          <a:p>
            <a:pPr algn="thaiDist">
              <a:spcBef>
                <a:spcPct val="50000"/>
              </a:spcBef>
              <a:buNone/>
            </a:pPr>
            <a:r>
              <a:rPr lang="th-TH" sz="3200" b="1" kern="1000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14. หลักเกณฑ์การกำหนดชื่อปริญญา (ฉบับที่ 6) พ.ศ. 2554</a:t>
            </a:r>
          </a:p>
          <a:p>
            <a:pPr algn="thaiDist">
              <a:spcBef>
                <a:spcPct val="50000"/>
              </a:spcBef>
              <a:buNone/>
            </a:pPr>
            <a:endParaRPr lang="th-TH" sz="3200" b="1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b="1" dirty="0" smtClean="0">
                <a:solidFill>
                  <a:srgbClr val="990000"/>
                </a:solidFill>
                <a:latin typeface="TH NiramitIT๙" pitchFamily="2" charset="-34"/>
                <a:cs typeface="TH NiramitIT๙" pitchFamily="2" charset="-34"/>
              </a:rPr>
              <a:t>ประกาศกระทรวงศึกษาธิการ (ต่อ)</a:t>
            </a:r>
            <a:endParaRPr lang="th-TH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524000"/>
            <a:ext cx="8794304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15. กรอบมาตรฐานคุณวุฒิระดับอุดมศึกษาแห่งชาติ พ.ศ. 2552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16. แนวทางการปฏิบัติตามกรอบมาตรฐานคุณวุฒิระดับอุดมศึกษา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  แห่งชาติ พ.ศ. 2552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17. มาตรฐานคุณวุฒิระดับปริญญาตรี สาขาคอมพิวเตอร์ พ.ศ.2552</a:t>
            </a:r>
          </a:p>
          <a:p>
            <a:endParaRPr lang="th-TH" sz="3200" dirty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b="1" dirty="0" smtClean="0">
                <a:solidFill>
                  <a:srgbClr val="990000"/>
                </a:solidFill>
                <a:latin typeface="TH NiramitIT๙" pitchFamily="2" charset="-34"/>
                <a:cs typeface="TH NiramitIT๙" pitchFamily="2" charset="-34"/>
              </a:rPr>
              <a:t>ประกาศกระทรวงศึกษาธิการ (ต่อ)</a:t>
            </a:r>
            <a:endParaRPr lang="th-TH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956048"/>
            <a:ext cx="8686800" cy="3777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18. มาตรฐานคุณวุฒิระดับปริญญาตรี สาขาพยาบาล พ.ศ. 2552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19. มาตรฐานคุณวุฒิระดับปริญญาตรี </a:t>
            </a:r>
            <a:r>
              <a:rPr lang="th-TH" sz="3200" b="1" dirty="0" err="1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สาขาโล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จิ</a:t>
            </a:r>
            <a:r>
              <a:rPr lang="th-TH" sz="3200" b="1" dirty="0" err="1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สติกส์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พ.ศ. 2552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20. มาตรฐานคุณวุฒิระดับปริญญาตรี สาขาวิชาการท่องเที่ยวและ  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  การโรงแรม พ.ศ. 2553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21. มาตรฐานคุณวุฒิระดับปริญญาตรี สาขาวิศวกรรมศาสตร์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พ.ศ. 2553</a:t>
            </a:r>
          </a:p>
          <a:p>
            <a:endParaRPr lang="th-TH" sz="3200" b="1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3200" dirty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53616"/>
            <a:ext cx="8229600" cy="1219200"/>
          </a:xfrm>
        </p:spPr>
        <p:txBody>
          <a:bodyPr/>
          <a:lstStyle/>
          <a:p>
            <a:pPr algn="ctr"/>
            <a:r>
              <a:rPr lang="th-TH" sz="4000" b="1" dirty="0" smtClean="0">
                <a:solidFill>
                  <a:srgbClr val="990000"/>
                </a:solidFill>
                <a:latin typeface="TH NiramitIT๙" pitchFamily="2" charset="-34"/>
                <a:cs typeface="TH NiramitIT๙" pitchFamily="2" charset="-34"/>
              </a:rPr>
              <a:t>ประกาศกระทรวงศึกษาธิการ (ต่อ)</a:t>
            </a:r>
            <a:endParaRPr lang="th-TH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22.  มาตรฐานคุณวุฒิระดับปริญญาตรี สาขาวิชาการบัญชี 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  พ.ศ. 2553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23.  มาตรฐานคุณวุฒิระดับปริญญาตรี  สาขาครุศาสตร์และสาขา 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 ศึกษาศาสตร์ (หลักสูตร5ปี)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24.  มาตรฐาน</a:t>
            </a:r>
            <a:r>
              <a:rPr lang="th-TH" sz="3200" b="1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คุณวุฒิระดับปริญญาตรี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สาขาวิทยาศาสตร์และ </a:t>
            </a:r>
          </a:p>
          <a:p>
            <a:pPr>
              <a:buNone/>
            </a:pPr>
            <a:r>
              <a:rPr lang="th-TH" sz="3200" b="1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คณิตศาสตร์  พ.ศ. 2554</a:t>
            </a:r>
            <a:endParaRPr lang="th-TH" sz="3200" b="1" dirty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23.  มาตรฐาน</a:t>
            </a:r>
            <a:r>
              <a:rPr lang="th-TH" sz="3200" b="1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คุณวุฒิระดับปริญญาตรี 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สาขาการแพทย์แผนไทย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 ประยุกต์ พ.ศ.2554</a:t>
            </a:r>
            <a:endParaRPr lang="th-TH" sz="3200" b="1" dirty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3200" b="1" dirty="0" smtClean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b="1" dirty="0" smtClean="0">
                <a:solidFill>
                  <a:srgbClr val="990000"/>
                </a:solidFill>
                <a:latin typeface="TH NiramitIT๙" pitchFamily="2" charset="-34"/>
                <a:cs typeface="TH NiramitIT๙" pitchFamily="2" charset="-34"/>
              </a:rPr>
              <a:t>ประกาศกระทรวงศึกษาธิการ (ต่อ)</a:t>
            </a:r>
            <a:endParaRPr lang="th-TH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24</a:t>
            </a:r>
            <a:r>
              <a:rPr lang="th-TH" sz="3200" b="1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. มาตรฐานคุณวุฒิ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ระดับบัณฑิตศึกษา  </a:t>
            </a:r>
            <a:r>
              <a:rPr lang="th-TH" sz="3200" b="1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สาขาการแพทย์แผนไทย  </a:t>
            </a:r>
          </a:p>
          <a:p>
            <a:pPr>
              <a:buNone/>
            </a:pPr>
            <a:r>
              <a:rPr lang="th-TH" sz="3200" b="1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ประยุกต์ พ.ศ.2554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25. </a:t>
            </a:r>
            <a:r>
              <a:rPr lang="th-TH" sz="3200" b="1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มาตรฐานคุณวุฒิระดับบัณฑิตศึกษา 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สาขาพยาบาลศาสตร์</a:t>
            </a:r>
            <a:endParaRPr lang="th-TH" sz="3200" b="1" dirty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พ.ศ.2554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26. มาตรฐาน</a:t>
            </a:r>
            <a:r>
              <a:rPr lang="th-TH" sz="3200" b="1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คุณวุฒิระดับปริญญาตรี 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สาขาวิชากายภาพบำบัด</a:t>
            </a:r>
            <a:endParaRPr lang="th-TH" sz="3200" b="1" dirty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พ.ศ.2556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27. </a:t>
            </a:r>
            <a:r>
              <a:rPr lang="th-TH" sz="3200" b="1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มาตรฐานคุณวุฒิระดับบัณฑิตศึกษา  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สาขาวิชากายภาพบำบัด</a:t>
            </a:r>
            <a:endParaRPr lang="th-TH" sz="3200" b="1" dirty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200" b="1" dirty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     พ.ศ.</a:t>
            </a:r>
            <a:r>
              <a:rPr lang="th-TH" sz="3200" b="1" dirty="0" smtClean="0">
                <a:solidFill>
                  <a:srgbClr val="0000CC"/>
                </a:solidFill>
                <a:latin typeface="TH NiramitIT๙" pitchFamily="2" charset="-34"/>
                <a:cs typeface="TH NiramitIT๙" pitchFamily="2" charset="-34"/>
              </a:rPr>
              <a:t>2556</a:t>
            </a:r>
            <a:endParaRPr lang="th-TH" sz="3200" b="1" dirty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3200" b="1" dirty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3200" b="1" dirty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endParaRPr lang="th-TH" sz="3200" b="1" dirty="0">
              <a:solidFill>
                <a:srgbClr val="0000CC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b="1" dirty="0" smtClean="0">
                <a:solidFill>
                  <a:srgbClr val="990000"/>
                </a:solidFill>
                <a:latin typeface="TH NiramitIT๙" pitchFamily="2" charset="-34"/>
                <a:cs typeface="TH NiramitIT๙" pitchFamily="2" charset="-34"/>
              </a:rPr>
              <a:t>ประกาศกระทรวงศึกษาธิการ (ต่อ)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34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๕.  รูปแบบของหลักสูตร</a:t>
            </a:r>
            <a:endParaRPr lang="en-US" sz="3600" dirty="0" smtClean="0">
              <a:solidFill>
                <a:srgbClr val="C00000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๕.๑  รูปแบบ</a:t>
            </a:r>
            <a:r>
              <a:rPr lang="th-TH" sz="36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ระบุรูปแบบของหลักสูตรที่เปิดสอนว่าเป็นหลักสูตรระดับคุณวุฒิใดตามกรอบมาตรฐานคุณวุฒิระดับอุดมศึกษาแห่งชาติ พ.ศ. ๒๕๕๒</a:t>
            </a:r>
            <a:endParaRPr lang="en-US" sz="36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๕</a:t>
            </a:r>
            <a:r>
              <a:rPr lang="en-US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๒</a:t>
            </a:r>
            <a:r>
              <a:rPr lang="en-US" sz="36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ภาษาที่ใช้ </a:t>
            </a:r>
            <a:r>
              <a:rPr lang="th-TH" sz="36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ระบุภาษาที่ใช้ในการจัดการเรียนการสอนว่าเป็นภาษาไทยหรือภาษาต่างประเทศ ภาษาใด</a:t>
            </a:r>
            <a:endParaRPr lang="en-US" sz="36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๕.๓</a:t>
            </a:r>
            <a:r>
              <a:rPr lang="en-US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 </a:t>
            </a:r>
            <a:r>
              <a:rPr lang="th-TH" sz="3600" b="1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การรับเข้าศึกษา</a:t>
            </a:r>
            <a:r>
              <a:rPr lang="th-TH" sz="3600" dirty="0" smtClean="0">
                <a:solidFill>
                  <a:srgbClr val="C0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600" dirty="0" smtClean="0">
                <a:solidFill>
                  <a:srgbClr val="000066"/>
                </a:solidFill>
                <a:latin typeface="TH NiramitIT๙" pitchFamily="2" charset="-34"/>
                <a:cs typeface="TH NiramitIT๙" pitchFamily="2" charset="-34"/>
              </a:rPr>
              <a:t>ระบุการรับนักศึกษาเข้าศึกษาในหลักสูตรว่ารับเฉพาะนักศึกษาไทยหรือต่างประเทศ หรือรับทั้งสองกลุ่มเข้าศึกษา</a:t>
            </a:r>
            <a:endParaRPr lang="en-US" sz="3600" dirty="0" smtClean="0">
              <a:solidFill>
                <a:srgbClr val="000066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2008"/>
            <a:ext cx="9144000" cy="134076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th-TH" sz="4000" b="1" dirty="0" err="1" smtClean="0">
                <a:solidFill>
                  <a:srgbClr val="FF0000"/>
                </a:solidFill>
              </a:rPr>
              <a:t>มคอ.</a:t>
            </a:r>
            <a:r>
              <a:rPr lang="th-TH" sz="4000" b="1" dirty="0" smtClean="0">
                <a:solidFill>
                  <a:srgbClr val="FF0000"/>
                </a:solidFill>
              </a:rPr>
              <a:t>๒  รายละเอียดของหลักสูตร </a:t>
            </a:r>
            <a:r>
              <a:rPr lang="en-US" sz="4000" b="1" dirty="0" smtClean="0">
                <a:solidFill>
                  <a:srgbClr val="FF0000"/>
                </a:solidFill>
              </a:rPr>
              <a:t>(</a:t>
            </a:r>
            <a:r>
              <a:rPr lang="th-TH" sz="4000" b="1" dirty="0" smtClean="0">
                <a:solidFill>
                  <a:srgbClr val="FF0000"/>
                </a:solidFill>
              </a:rPr>
              <a:t>ต่อ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th-TH" sz="4000" b="1" dirty="0" smtClean="0">
                <a:solidFill>
                  <a:srgbClr val="000066"/>
                </a:solidFill>
              </a:rPr>
              <a:t>หมวดที่ 1 ข้อมูลทั่วไป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1380</TotalTime>
  <Words>3077</Words>
  <Application>Microsoft Office PowerPoint</Application>
  <PresentationFormat>On-screen Show (4:3)</PresentationFormat>
  <Paragraphs>752</Paragraphs>
  <Slides>86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7" baseType="lpstr">
      <vt:lpstr>Paper</vt:lpstr>
      <vt:lpstr> หลักสูตรระดับอุดมศึกษา และเกณฑ์ที่เกี่ยวข้อง</vt:lpstr>
      <vt:lpstr>      มคอ.๒  รายละเอียดของหลักสูตร  (Programme Specification) </vt:lpstr>
      <vt:lpstr>มคอ.๒  รายละเอียดของหลักสูตร  (Programme Specification) (ต่อ)</vt:lpstr>
      <vt:lpstr>มคอ.๒  รายละเอียดของหลักสูตร  (Programme Specification) (ต่อ)</vt:lpstr>
      <vt:lpstr>ตัวอย่าง</vt:lpstr>
      <vt:lpstr>มคอ.๒  รายละเอียดของหลักสูตร (ต่อ) หมวดที่ 1 ข้อมูลทั่วไป</vt:lpstr>
      <vt:lpstr>ตัวอย่าง</vt:lpstr>
      <vt:lpstr>มคอ.๒  รายละเอียดของหลักสูตร (ต่อ) หมวดที่ 1 ข้อมูลทั่วไป</vt:lpstr>
      <vt:lpstr>มคอ.๒  รายละเอียดของหลักสูตร (ต่อ) หมวดที่ 1 ข้อมูลทั่วไป</vt:lpstr>
      <vt:lpstr>มคอ.๒  รายละเอียดของหลักสูตร (ต่อ) หมวดที่ 1 ข้อมูลทั่วไป</vt:lpstr>
      <vt:lpstr>ตัวอย่าง</vt:lpstr>
      <vt:lpstr>มคอ.๒  รายละเอียดของหลักสูตร (ต่อ) หมวดที่ 1 ข้อมูลทั่วไป</vt:lpstr>
      <vt:lpstr>ตัวอย่าง</vt:lpstr>
      <vt:lpstr>ตัวอย่าง</vt:lpstr>
      <vt:lpstr>มคอ.๒  รายละเอียดของหลักสูตร (ต่อ) หมวดที่ 1 ข้อมูลทั่วไป</vt:lpstr>
      <vt:lpstr>มคอ.๒  รายละเอียดของหลักสูตร (ต่อ) หมวดที่ 1 ข้อมูลทั่วไป</vt:lpstr>
      <vt:lpstr>รายละเอียดของหลักสูตร (ต่อ) หมวด 1 ข้อมูลทั่วไป</vt:lpstr>
      <vt:lpstr>ตัวอย่าง</vt:lpstr>
      <vt:lpstr>มคอ.๒  รายละเอียดของหลักสูตร (ต่อ) หมวด 1 ข้อมูลทั่วไป</vt:lpstr>
      <vt:lpstr>มคอ.๒  รายละเอียดของหลักสูตร (ต่อ) หมวด 1 ข้อมูลทั่วไป</vt:lpstr>
      <vt:lpstr>มคอ.๒  รายละเอียดของหลักสูตร (ต่อ) หมวด 1 ข้อมูลทั่วไป</vt:lpstr>
      <vt:lpstr>ตัวอย่าง</vt:lpstr>
      <vt:lpstr>  มคอ.๒  รายละเอียดของหลักสูตร (ต่อ) หมวดที่ ๒ ข้อมูลเฉพาะของหลักสูตร</vt:lpstr>
      <vt:lpstr>ตัวอย่าง</vt:lpstr>
      <vt:lpstr>มคอ.๒  รายละเอียดของหลักสูตร (ต่อ) หมวดที่ ๒ ข้อมูลเฉพาะของหลักสูตร</vt:lpstr>
      <vt:lpstr>ตัวอย่าง</vt:lpstr>
      <vt:lpstr>มคอ.๒  รายละเอียดของหลักสูตร (ต่อ) หมวดที่ ๓ ระบบการจัดการศึกษา การดำเนินการ และโครงสร้างของหลักสูตร</vt:lpstr>
      <vt:lpstr>ตัวอย่าง</vt:lpstr>
      <vt:lpstr>มคอ.๒  รายละเอียดของหลักสูตร (ต่อ) หมวดที่ ๓ ระบบการจัดการศึกษา การดำเนินการ และโครงสร้างของหลักสูตร</vt:lpstr>
      <vt:lpstr>ตัวอย่าง</vt:lpstr>
      <vt:lpstr>ตัวอย่าง</vt:lpstr>
      <vt:lpstr>มคอ.๒  รายละเอียดของหลักสูตร (ต่อ) หมวดที่ ๓ ระบบการจัดการศึกษา การดำเนินการ และโครงสร้างของหลักสูตร</vt:lpstr>
      <vt:lpstr>มคอ.๒  รายละเอียดของหลักสูตร (ต่อ) หมวดที่ ๓ ระบบการจัดการศึกษา การดำเนินการ และโครงสร้างของหลักสูตร</vt:lpstr>
      <vt:lpstr>มคอ.๒  รายละเอียดของหลักสูตร (ต่อ) หมวดที่ ๓ ระบบการจัดการศึกษา การดำเนินการ และโครงสร้างของหลักสูตร</vt:lpstr>
      <vt:lpstr>มคอ.๒  รายละเอียดของหลักสูตร (ต่อ)  หมวดที่ ๓ ระบบการจัดการศึกษา การดำเนินการ และโครงสร้างของหลักสูตร</vt:lpstr>
      <vt:lpstr>มคอ.๒  รายละเอียดของหลักสูตร (ต่อ)  หมวดที่ ๓ ระบบการจัดการศึกษา การดำเนินการ และโครงสร้างของหลักสูตร</vt:lpstr>
      <vt:lpstr>มคอ.๒  รายละเอียดของหลักสูตร (ต่อ)  หมวดที่ ๓ ระบบการจัดการศึกษา การดำเนินการ และโครงสร้างของหลักสูตร</vt:lpstr>
      <vt:lpstr>ตัวอย่าง</vt:lpstr>
      <vt:lpstr>ตัวอย่าง</vt:lpstr>
      <vt:lpstr>มคอ.๒  รายละเอียดของหลักสูตร (ต่อ)  หมวดที่ ๓ ระบบการจัดการศึกษา การดำเนินการ และโครงสร้างของหลักสูตร</vt:lpstr>
      <vt:lpstr>มคอ.๒  รายละเอียดของหลักสูตร (ต่อ)  หมวดที่ ๓ ระบบการจัดการศึกษา การดำเนินการ และโครงสร้างของหลักสูตร</vt:lpstr>
      <vt:lpstr>ตัวอย่าง</vt:lpstr>
      <vt:lpstr>มคอ.๒  รายละเอียดของหลักสูตร (ต่อ)  หมวดที่ ๓ ระบบการจัดการศึกษา การดำเนินการ และโครงสร้างของหลักสูตร</vt:lpstr>
      <vt:lpstr>มคอ.๒  รายละเอียดของหลักสูตร (ต่อ)  หมวดที่ ๓ ระบบการจัดการศึกษา การดำเนินการ และโครงสร้างของหลักสูตร</vt:lpstr>
      <vt:lpstr>ตัวอย่าง</vt:lpstr>
      <vt:lpstr>มคอ.๒  รายละเอียดของหลักสูตร (ต่อ)  หมวดที่ ๓ ระบบการจัดการศึกษา การดำเนินการ และโครงสร้างของหลักสูตร</vt:lpstr>
      <vt:lpstr>มคอ.๒  รายละเอียดของหลักสูตร (ต่อ)  หมวดที่ ๓ ระบบการจัดการศึกษา การดำเนินการ และโครงสร้างของหลักสูตร</vt:lpstr>
      <vt:lpstr>มคอ.๒  รายละเอียดของหลักสูตร (ต่อ)  หมวดที่ ๓ ระบบการจัดการศึกษา การดำเนินการ และโครงสร้างของหลักสูตร</vt:lpstr>
      <vt:lpstr>มคอ.๒  รายละเอียดของหลักสูตร (ต่อ)  หมวดที่ ๓ ระบบการจัดการศึกษา การดำเนินการ และโครงสร้างของหลักสูตร</vt:lpstr>
      <vt:lpstr>มคอ.๒  รายละเอียดของหลักสูตร (ต่อ)  หมวดที่ ๔  ผลการเรียนรู้  กลยุทธ์การสอนและการประเมินผล</vt:lpstr>
      <vt:lpstr>ตัวอย่าง</vt:lpstr>
      <vt:lpstr>มคอ.๒  รายละเอียดของหลักสูตร (ต่อ)  หมวดที่ ๔  ผลการเรียนรู้  กลยุทธ์การสอนและการประเมินผล</vt:lpstr>
      <vt:lpstr>มคอ.๒  รายละเอียดของหลักสูตร (ต่อ)  หมวดที่ ๔  ผลการเรียนรู้  กลยุทธ์การสอนและการประเมินผล</vt:lpstr>
      <vt:lpstr>มคอ.๒  รายละเอียดของหลักสูตร (ต่อ)  หมวดที่ ๔  ผลการเรียนรู้  กลยุทธ์การสอนและการประเมินผล</vt:lpstr>
      <vt:lpstr>ตัวอย่าง</vt:lpstr>
      <vt:lpstr>ตัวอย่าง</vt:lpstr>
      <vt:lpstr>ตัวอย่าง</vt:lpstr>
      <vt:lpstr>มคอ.๒  รายละเอียดของหลักสูตร (ต่อ)  หมวดที่ ๔  ผลการเรียนรู้  กลยุทธ์การสอนและการประเมินผล</vt:lpstr>
      <vt:lpstr>มคอ.๒  รายละเอียดของหลักสูตร (ต่อ)  หมวดที่ ๕ หลักเกณฑ์ในการประเมินผลนักศึกษา</vt:lpstr>
      <vt:lpstr>มคอ.๒  รายละเอียดของหลักสูตร (ต่อ)  หมวดที่ ๕ หลักเกณฑ์ในการประเมินผลนักศึกษา</vt:lpstr>
      <vt:lpstr>มคอ.๒  รายละเอียดของหลักสูตร (ต่อ)  หมวดที่ ๖  การพัฒนาคณาจารย์</vt:lpstr>
      <vt:lpstr>มคอ.๒  รายละเอียดของหลักสูตร (ต่อ)  หมวดที่ ๖  การพัฒนาคณาจารย์</vt:lpstr>
      <vt:lpstr>มคอ.๒  รายละเอียดของหลักสูตร (ต่อ)  หมวดที่ ๗ การประกันคุณภาพหลักสูตร</vt:lpstr>
      <vt:lpstr>มคอ.๒  รายละเอียดของหลักสูตร (ต่อ)  หมวดที่ ๗ การประกันคุณภาพหลักสูตร</vt:lpstr>
      <vt:lpstr>มคอ.๒  รายละเอียดของหลักสูตร (ต่อ)  หมวดที่ ๗ การประกันคุณภาพหลักสูตร</vt:lpstr>
      <vt:lpstr>มคอ.๒  รายละเอียดของหลักสูตร (ต่อ)  หมวดที่ ๗ การประกันคุณภาพหลักสูตร</vt:lpstr>
      <vt:lpstr>มคอ.๒  รายละเอียดของหลักสูตร (ต่อ)  หมวดที่ ๗ การประกันคุณภาพหลักสูตร</vt:lpstr>
      <vt:lpstr>มคอ.๒  รายละเอียดของหลักสูตร (ต่อ)  หมวดที่ ๗ การประกันคุณภาพหลักสูตร</vt:lpstr>
      <vt:lpstr>มคอ.๒  รายละเอียดของหลักสูตร (ต่อ)  หมวดที่ ๗ การประกันคุณภาพหลักสูตร</vt:lpstr>
      <vt:lpstr>มคอ.๒  รายละเอียดของหลักสูตร (ต่อ)  หมวดที่ ๗ การประกันคุณภาพหลักสูตร</vt:lpstr>
      <vt:lpstr>มคอ.๒  รายละเอียดของหลักสูตร (ต่อ)  หมวดที่ ๗ การประกันคุณภาพหลักสูตร</vt:lpstr>
      <vt:lpstr>ตัวอย่าง</vt:lpstr>
      <vt:lpstr>มคอ.๒  รายละเอียดของหลักสูตร (ต่อ)  หมวดที่ ๘ การประเมินและปรับปรุงฯ หลักสูตร</vt:lpstr>
      <vt:lpstr>มคอ.๒  รายละเอียดของหลักสูตร (ต่อ)  หมวดที่ ๘ การประเมินและปรับปรุงฯ หลักสูตร</vt:lpstr>
      <vt:lpstr>มคอ.๒  รายละเอียดของหลักสูตร (ต่อ)  หมวดที่ ๘ การประเมินและปรับปรุงฯ หลักสูตร</vt:lpstr>
      <vt:lpstr>มคอ.๒  รายละเอียดของหลักสูตร (ต่อ)  หมวดที่ ๘ การประเมินและปรับปรุงฯ หลักสูตร</vt:lpstr>
      <vt:lpstr>มคอ.๒  รายละเอียดของหลักสูตร (ต่อ)  หมวดที่ ๘ การประเมินและปรับปรุงฯ หลักสูตร</vt:lpstr>
      <vt:lpstr>มคอ.๒  รายละเอียดของหลักสูตร (ต่อ)  หมวดที่ ๘ การประเมินและปรับปรุงฯ หลักสูตร</vt:lpstr>
      <vt:lpstr>PowerPoint Presentation</vt:lpstr>
      <vt:lpstr>ประกาศกระทรวงศึกษาธิการ   </vt:lpstr>
      <vt:lpstr>ประกาศกระทรวงศึกษาธิการ (ต่อ)</vt:lpstr>
      <vt:lpstr>ประกาศกระทรวงศึกษาธิการ (ต่อ)</vt:lpstr>
      <vt:lpstr>ประกาศกระทรวงศึกษาธิการ (ต่อ)</vt:lpstr>
      <vt:lpstr>ประกาศกระทรวงศึกษาธิการ (ต่อ)</vt:lpstr>
      <vt:lpstr>ประกาศกระทรวงศึกษาธิการ (ต่อ)</vt:lpstr>
      <vt:lpstr>ประกาศกระทรวงศึกษาธิการ (ต่อ)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somsamor</dc:creator>
  <cp:lastModifiedBy>Test</cp:lastModifiedBy>
  <cp:revision>123</cp:revision>
  <cp:lastPrinted>2015-02-04T05:30:49Z</cp:lastPrinted>
  <dcterms:created xsi:type="dcterms:W3CDTF">2014-06-08T08:34:42Z</dcterms:created>
  <dcterms:modified xsi:type="dcterms:W3CDTF">2015-02-04T05:37:59Z</dcterms:modified>
</cp:coreProperties>
</file>