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59" r:id="rId3"/>
    <p:sldId id="374" r:id="rId4"/>
    <p:sldId id="379" r:id="rId5"/>
    <p:sldId id="381" r:id="rId6"/>
    <p:sldId id="382" r:id="rId7"/>
    <p:sldId id="380" r:id="rId8"/>
    <p:sldId id="383" r:id="rId9"/>
    <p:sldId id="378" r:id="rId10"/>
    <p:sldId id="385" r:id="rId11"/>
    <p:sldId id="386" r:id="rId12"/>
    <p:sldId id="376" r:id="rId13"/>
    <p:sldId id="375" r:id="rId14"/>
    <p:sldId id="384" r:id="rId15"/>
    <p:sldId id="387" r:id="rId16"/>
  </p:sldIdLst>
  <p:sldSz cx="9144000" cy="6858000" type="screen4x3"/>
  <p:notesSz cx="9144000" cy="6858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6600"/>
    <a:srgbClr val="FF3300"/>
    <a:srgbClr val="660033"/>
    <a:srgbClr val="66FFFF"/>
    <a:srgbClr val="000099"/>
    <a:srgbClr val="003300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9" autoAdjust="0"/>
    <p:restoredTop sz="94660"/>
  </p:normalViewPr>
  <p:slideViewPr>
    <p:cSldViewPr>
      <p:cViewPr varScale="1">
        <p:scale>
          <a:sx n="74" d="100"/>
          <a:sy n="74" d="100"/>
        </p:scale>
        <p:origin x="-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ED206F-8322-4034-9791-9B31413B36E6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86F7DD-E8C8-446B-A17A-9FCB5277E0A6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D0327-8B73-425E-9166-0A6F2AA308C4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14A0C-DD32-4E30-9422-C99F7CAD12E1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28C98-EC64-4660-8B2B-EAB4448FB849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9DBA6-AD33-4F16-9EBF-98E70F162DA3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42CA0-7DB6-487B-884C-409C9C6E2063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3637F-28B0-4BD5-9AE4-F590508FD0E7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9CC7C-C70C-4922-A3F3-8F0BEDE7A0C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94DDC-C7BF-49D8-96A0-F979C6D1E904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F1AFB-E2E7-499F-8EBE-C607A4F26C54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9C5C5-C5E8-485E-A46D-FBEEA583AF07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6063F-BA1E-4225-9193-4DF5522834B6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F210B9-9278-4F3B-B8CF-97FE6C446464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B4F83-399D-4BFF-915F-676038B462B3}" type="slidenum">
              <a:rPr lang="en-US"/>
              <a:pPr/>
              <a:t>1</a:t>
            </a:fld>
            <a:endParaRPr lang="th-TH" dirty="0"/>
          </a:p>
        </p:txBody>
      </p:sp>
      <p:pic>
        <p:nvPicPr>
          <p:cNvPr id="10242" name="Picture 2" descr="Th1-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084763"/>
            <a:ext cx="868363" cy="1366837"/>
          </a:xfrm>
          <a:prstGeom prst="rect">
            <a:avLst/>
          </a:prstGeom>
          <a:noFill/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835696" y="4005064"/>
            <a:ext cx="5516686" cy="22987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 dirty="0" smtClean="0">
                <a:ln w="12700" cap="rnd" cmpd="thickThin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innerShdw blurRad="711200" dist="914400" dir="5700000">
                    <a:srgbClr val="002060">
                      <a:alpha val="0"/>
                    </a:srgbClr>
                  </a:innerShdw>
                </a:effectLst>
                <a:latin typeface="AngsanaUPC" pitchFamily="18" charset="-34"/>
                <a:cs typeface="AngsanaUPC" pitchFamily="18" charset="-34"/>
              </a:rPr>
              <a:t>ดร.ขนิษฐา      </a:t>
            </a:r>
            <a:r>
              <a:rPr lang="th-TH" sz="3600" kern="10" dirty="0">
                <a:ln w="12700" cap="rnd" cmpd="thickThin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innerShdw blurRad="711200" dist="914400" dir="5700000">
                    <a:srgbClr val="002060">
                      <a:alpha val="0"/>
                    </a:srgbClr>
                  </a:innerShdw>
                </a:effectLst>
                <a:latin typeface="AngsanaUPC" pitchFamily="18" charset="-34"/>
                <a:cs typeface="AngsanaUPC" pitchFamily="18" charset="-34"/>
              </a:rPr>
              <a:t>ดี</a:t>
            </a:r>
            <a:r>
              <a:rPr lang="th-TH" sz="3600" kern="10" dirty="0" smtClean="0">
                <a:ln w="12700" cap="rnd" cmpd="thickThin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innerShdw blurRad="711200" dist="914400" dir="5700000">
                    <a:srgbClr val="002060">
                      <a:alpha val="0"/>
                    </a:srgbClr>
                  </a:innerShdw>
                </a:effectLst>
                <a:latin typeface="AngsanaUPC" pitchFamily="18" charset="-34"/>
                <a:cs typeface="AngsanaUPC" pitchFamily="18" charset="-34"/>
              </a:rPr>
              <a:t>สุบิน และนักศึกษา</a:t>
            </a:r>
          </a:p>
          <a:p>
            <a:pPr algn="ctr"/>
            <a:r>
              <a:rPr lang="th-TH" sz="3600" kern="10" dirty="0" smtClean="0">
                <a:ln w="12700" cap="rnd" cmpd="thickThin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innerShdw blurRad="711200" dist="914400" dir="5700000">
                    <a:srgbClr val="002060">
                      <a:alpha val="0"/>
                    </a:srgbClr>
                  </a:innerShdw>
                </a:effectLst>
                <a:latin typeface="AngsanaUPC" pitchFamily="18" charset="-34"/>
                <a:cs typeface="AngsanaUPC" pitchFamily="18" charset="-34"/>
              </a:rPr>
              <a:t>สาขาวิชาวิศวกรรมคอมพิวเตอร์</a:t>
            </a:r>
            <a:endParaRPr lang="th-TH" sz="3600" kern="10" dirty="0">
              <a:ln w="12700" cap="rnd" cmpd="thickThin">
                <a:solidFill>
                  <a:srgbClr val="00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innerShdw blurRad="711200" dist="914400" dir="5700000">
                  <a:srgbClr val="002060">
                    <a:alpha val="0"/>
                  </a:srgbClr>
                </a:innerShdw>
              </a:effectLst>
              <a:latin typeface="AngsanaUPC" pitchFamily="18" charset="-34"/>
              <a:cs typeface="AngsanaUPC" pitchFamily="18" charset="-34"/>
            </a:endParaRPr>
          </a:p>
          <a:p>
            <a:pPr algn="ctr"/>
            <a:r>
              <a:rPr lang="th-TH" sz="3600" kern="10" dirty="0">
                <a:ln w="12700" cap="rnd" cmpd="thickThin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innerShdw blurRad="711200" dist="914400" dir="5700000">
                    <a:srgbClr val="002060">
                      <a:alpha val="0"/>
                    </a:srgbClr>
                  </a:innerShdw>
                </a:effectLst>
                <a:latin typeface="AngsanaUPC" pitchFamily="18" charset="-34"/>
                <a:cs typeface="AngsanaUPC" pitchFamily="18" charset="-34"/>
              </a:rPr>
              <a:t>คณะครุศาสตร์อุตสาหกรรม</a:t>
            </a:r>
          </a:p>
          <a:p>
            <a:pPr algn="ctr"/>
            <a:r>
              <a:rPr lang="th-TH" sz="3600" kern="10" dirty="0">
                <a:ln w="12700" cap="rnd" cmpd="thickThin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innerShdw blurRad="711200" dist="914400" dir="5700000">
                    <a:srgbClr val="002060">
                      <a:alpha val="0"/>
                    </a:srgbClr>
                  </a:innerShdw>
                </a:effectLst>
                <a:latin typeface="AngsanaUPC" pitchFamily="18" charset="-34"/>
                <a:cs typeface="AngsanaUPC" pitchFamily="18" charset="-34"/>
              </a:rPr>
              <a:t>มหาวิทยาลัยเทคโนโลยีราชมงคลพระนคร</a:t>
            </a:r>
            <a:r>
              <a:rPr lang="th-TH" sz="3600" kern="10" dirty="0">
                <a:ln w="12700" cap="rnd" cmpd="thickThin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innerShdw blurRad="711200" dist="914400" dir="5700000">
                    <a:srgbClr val="002060">
                      <a:alpha val="0"/>
                    </a:srgbClr>
                  </a:innerShdw>
                </a:effectLst>
                <a:latin typeface="Angsana New" pitchFamily="18" charset="-34"/>
              </a:rPr>
              <a:t> </a:t>
            </a:r>
          </a:p>
        </p:txBody>
      </p:sp>
      <p:pic>
        <p:nvPicPr>
          <p:cNvPr id="10244" name="Picture 4" descr="logo_rmut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357298"/>
            <a:ext cx="1630363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BA6-AD33-4F16-9EBF-98E70F162DA3}" type="slidenum">
              <a:rPr lang="en-US" smtClean="0"/>
              <a:pPr/>
              <a:t>10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899592" y="155679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AngsanaUPC" pitchFamily="18" charset="-34"/>
                <a:ea typeface="Calibri" pitchFamily="34" charset="0"/>
                <a:cs typeface="AngsanaUPC" pitchFamily="18" charset="-34"/>
              </a:rPr>
              <a:t>ส่วนที่ 2 เนื้อหาสาระการอบรมสัมมนา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9490" t="21041" r="20267" b="29126"/>
          <a:stretch>
            <a:fillRect/>
          </a:stretch>
        </p:blipFill>
        <p:spPr bwMode="auto">
          <a:xfrm>
            <a:off x="1187624" y="1988840"/>
            <a:ext cx="631110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260648"/>
            <a:ext cx="4104456" cy="1070992"/>
          </a:xfrm>
        </p:spPr>
        <p:txBody>
          <a:bodyPr/>
          <a:lstStyle/>
          <a:p>
            <a:r>
              <a:rPr lang="th-TH" sz="4000" b="1" dirty="0" smtClean="0">
                <a:solidFill>
                  <a:srgbClr val="006600"/>
                </a:solidFill>
                <a:latin typeface="AngsanaUPC" pitchFamily="18" charset="-34"/>
                <a:cs typeface="AngsanaUPC" pitchFamily="18" charset="-34"/>
              </a:rPr>
              <a:t>ผลการประเมิน</a:t>
            </a:r>
            <a:endParaRPr lang="th-TH" sz="4000" b="1" dirty="0">
              <a:solidFill>
                <a:srgbClr val="0066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BA6-AD33-4F16-9EBF-98E70F162DA3}" type="slidenum">
              <a:rPr lang="en-US" smtClean="0"/>
              <a:pPr/>
              <a:t>11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899592" y="155679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AngsanaUPC" pitchFamily="18" charset="-34"/>
                <a:ea typeface="Calibri" pitchFamily="34" charset="0"/>
                <a:cs typeface="AngsanaUPC" pitchFamily="18" charset="-34"/>
              </a:rPr>
              <a:t>ส่วนที่ 2 เนื้อหาสาระการอบรม</a:t>
            </a:r>
            <a:r>
              <a:rPr lang="th-TH" b="1" dirty="0" smtClean="0">
                <a:latin typeface="AngsanaUPC" pitchFamily="18" charset="-34"/>
                <a:ea typeface="Calibri" pitchFamily="34" charset="0"/>
                <a:cs typeface="AngsanaUPC" pitchFamily="18" charset="-34"/>
              </a:rPr>
              <a:t>สัมมนา</a:t>
            </a:r>
            <a:r>
              <a:rPr lang="en-US" b="1" dirty="0" smtClean="0"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lang="th-TH" b="1" dirty="0" smtClean="0">
                <a:latin typeface="AngsanaUPC" pitchFamily="18" charset="-34"/>
                <a:ea typeface="Calibri" pitchFamily="34" charset="0"/>
                <a:cs typeface="AngsanaUPC" pitchFamily="18" charset="-34"/>
              </a:rPr>
              <a:t>(ต่อ)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17221" t="40831" r="19878" b="36814"/>
          <a:stretch>
            <a:fillRect/>
          </a:stretch>
        </p:blipFill>
        <p:spPr bwMode="auto">
          <a:xfrm>
            <a:off x="611560" y="2276872"/>
            <a:ext cx="75981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83568" y="4653136"/>
            <a:ext cx="74888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69875" algn="l"/>
                <a:tab pos="630238" algn="l"/>
                <a:tab pos="1711325" algn="l"/>
                <a:tab pos="1981200" algn="l"/>
                <a:tab pos="3240088" algn="l"/>
                <a:tab pos="3421063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ข้อเสนอแนะอื่น ๆ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cs typeface="AngsanaUPC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69875" algn="l"/>
                <a:tab pos="630238" algn="l"/>
                <a:tab pos="1711325" algn="l"/>
                <a:tab pos="1981200" algn="l"/>
                <a:tab pos="3240088" algn="l"/>
                <a:tab pos="3421063" algn="l"/>
              </a:tabLst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	   1. อยากให้มาอบรมอีก (มีโครงการแบบนี้มาอีก)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cs typeface="AngsanaUPC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69875" algn="l"/>
                <a:tab pos="630238" algn="l"/>
                <a:tab pos="1711325" algn="l"/>
                <a:tab pos="1981200" algn="l"/>
                <a:tab pos="3240088" algn="l"/>
                <a:tab pos="3421063" algn="l"/>
              </a:tabLst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   2.  ต้องการอุปกรณ์ไว้ให้รุ่นน้องได้เรียนรู้บ้าง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260648"/>
            <a:ext cx="4104456" cy="1070992"/>
          </a:xfrm>
        </p:spPr>
        <p:txBody>
          <a:bodyPr/>
          <a:lstStyle/>
          <a:p>
            <a:r>
              <a:rPr lang="th-TH" sz="4000" b="1" dirty="0" smtClean="0">
                <a:solidFill>
                  <a:srgbClr val="006600"/>
                </a:solidFill>
                <a:latin typeface="AngsanaUPC" pitchFamily="18" charset="-34"/>
                <a:cs typeface="AngsanaUPC" pitchFamily="18" charset="-34"/>
              </a:rPr>
              <a:t>ผลการประเมิน</a:t>
            </a:r>
            <a:endParaRPr lang="th-TH" sz="4000" b="1" dirty="0">
              <a:solidFill>
                <a:srgbClr val="0066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:\งานครุศาสตร์อุตสาหกรรม ปี 2560\งบประมาณ 2561\โครงการพัฒนาคุณภาพการศึกษาฯ ปี 2561\เอกสารโครงการพัฒนาทักษะนักประดิษฐ์หุ่นยนต์จิ๋ว\ภาพกิจกรรม\20180426_123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437112"/>
            <a:ext cx="3419872" cy="192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L:\งานครุศาสตร์อุตสาหกรรม ปี 2560\งบประมาณ 2561\โครงการพัฒนาคุณภาพการศึกษาฯ ปี 2561\เอกสารโครงการพัฒนาทักษะนักประดิษฐ์หุ่นยนต์จิ๋ว\ภาพกิจกรรม\20180426_112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2952328" cy="195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L:\งานครุศาสตร์อุตสาหกรรม ปี 2560\งบประมาณ 2561\โครงการพัฒนาคุณภาพการศึกษาฯ ปี 2561\เอกสารโครงการพัฒนาทักษะนักประดิษฐ์หุ่นยนต์จิ๋ว\ภาพกิจกรรม\20180426_123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780928"/>
            <a:ext cx="345638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BA6-AD33-4F16-9EBF-98E70F162DA3}" type="slidenum">
              <a:rPr lang="en-US" smtClean="0"/>
              <a:pPr/>
              <a:t>12</a:t>
            </a:fld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260648"/>
            <a:ext cx="4104456" cy="1070992"/>
          </a:xfrm>
        </p:spPr>
        <p:txBody>
          <a:bodyPr/>
          <a:lstStyle/>
          <a:p>
            <a:r>
              <a:rPr lang="th-TH" sz="4000" b="1" dirty="0" smtClean="0">
                <a:solidFill>
                  <a:srgbClr val="006600"/>
                </a:solidFill>
                <a:latin typeface="AngsanaUPC" pitchFamily="18" charset="-34"/>
                <a:cs typeface="AngsanaUPC" pitchFamily="18" charset="-34"/>
              </a:rPr>
              <a:t>ภา</a:t>
            </a:r>
            <a:r>
              <a:rPr lang="th-TH" sz="4000" b="1" dirty="0" smtClean="0">
                <a:solidFill>
                  <a:srgbClr val="006600"/>
                </a:solidFill>
                <a:latin typeface="AngsanaUPC" pitchFamily="18" charset="-34"/>
                <a:cs typeface="AngsanaUPC" pitchFamily="18" charset="-34"/>
              </a:rPr>
              <a:t>พบรรยากาศการอบรม</a:t>
            </a:r>
            <a:endParaRPr lang="th-TH" sz="4000" b="1" dirty="0">
              <a:solidFill>
                <a:srgbClr val="0066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121" name="Picture 1" descr="L:\งานครุศาสตร์อุตสาหกรรม ปี 2560\งบประมาณ 2561\โครงการพัฒนาคุณภาพการศึกษาฯ ปี 2561\เอกสารโครงการพัฒนาทักษะนักประดิษฐ์หุ่นยนต์จิ๋ว\ภาพกิจกรรม\New folder\15258354539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2952393" cy="221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L:\งานครุศาสตร์อุตสาหกรรม ปี 2560\งบประมาณ 2561\โครงการพัฒนาคุณภาพการศึกษาฯ ปี 2561\เอกสารโครงการพัฒนาทักษะนักประดิษฐ์หุ่นยนต์จิ๋ว\ภาพกิจกรรม\20180426_1234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221088"/>
            <a:ext cx="338611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BA6-AD33-4F16-9EBF-98E70F162DA3}" type="slidenum">
              <a:rPr lang="en-US" smtClean="0"/>
              <a:pPr/>
              <a:t>13</a:t>
            </a:fld>
            <a:endParaRPr lang="th-TH"/>
          </a:p>
        </p:txBody>
      </p:sp>
      <p:pic>
        <p:nvPicPr>
          <p:cNvPr id="1026" name="Picture 2" descr="L:\งานครุศาสตร์อุตสาหกรรม ปี 2560\งบประมาณ 2561\โครงการพัฒนาคุณภาพการศึกษาฯ ปี 2561\เอกสารโครงการพัฒนาทักษะนักประดิษฐ์หุ่นยนต์จิ๋ว\ภาพกิจกรรม\20180426_095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232359" cy="181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L:\งานครุศาสตร์อุตสาหกรรม ปี 2560\งบประมาณ 2561\โครงการพัฒนาคุณภาพการศึกษาฯ ปี 2561\เอกสารโครงการพัฒนาทักษะนักประดิษฐ์หุ่นยนต์จิ๋ว\ภาพกิจกรรม\20180426_095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12776"/>
            <a:ext cx="2907815" cy="163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L:\งานครุศาสตร์อุตสาหกรรม ปี 2560\งบประมาณ 2561\โครงการพัฒนาคุณภาพการศึกษาฯ ปี 2561\เอกสารโครงการพัฒนาทักษะนักประดิษฐ์หุ่นยนต์จิ๋ว\ภาพกิจกรรม\20180426_095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25144"/>
            <a:ext cx="3163843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L:\งานครุศาสตร์อุตสาหกรรม ปี 2560\งบประมาณ 2561\โครงการพัฒนาคุณภาพการศึกษาฯ ปี 2561\เอกสารโครงการพัฒนาทักษะนักประดิษฐ์หุ่นยนต์จิ๋ว\ภาพกิจกรรม\20180426_123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581128"/>
            <a:ext cx="3291858" cy="185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L:\งานครุศาสตร์อุตสาหกรรม ปี 2560\งบประมาณ 2561\โครงการพัฒนาคุณภาพการศึกษาฯ ปี 2561\เอกสารโครงการพัฒนาทักษะนักประดิษฐ์หุ่นยนต์จิ๋ว\ภาพกิจกรรม\20180427_0923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7" y="2780928"/>
            <a:ext cx="3784421" cy="21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260648"/>
            <a:ext cx="4104456" cy="1070992"/>
          </a:xfrm>
        </p:spPr>
        <p:txBody>
          <a:bodyPr/>
          <a:lstStyle/>
          <a:p>
            <a:r>
              <a:rPr lang="th-TH" sz="4000" b="1" dirty="0" smtClean="0">
                <a:solidFill>
                  <a:srgbClr val="006600"/>
                </a:solidFill>
                <a:latin typeface="AngsanaUPC" pitchFamily="18" charset="-34"/>
                <a:cs typeface="AngsanaUPC" pitchFamily="18" charset="-34"/>
              </a:rPr>
              <a:t>ภา</a:t>
            </a:r>
            <a:r>
              <a:rPr lang="th-TH" sz="4000" b="1" dirty="0" smtClean="0">
                <a:solidFill>
                  <a:srgbClr val="006600"/>
                </a:solidFill>
                <a:latin typeface="AngsanaUPC" pitchFamily="18" charset="-34"/>
                <a:cs typeface="AngsanaUPC" pitchFamily="18" charset="-34"/>
              </a:rPr>
              <a:t>พบรรยากาศการอบรม</a:t>
            </a:r>
            <a:endParaRPr lang="th-TH" sz="4000" b="1" dirty="0">
              <a:solidFill>
                <a:srgbClr val="0066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L:\งานครุศาสตร์อุตสาหกรรม ปี 2560\งบประมาณ 2561\โครงการพัฒนาคุณภาพการศึกษาฯ ปี 2561\เอกสารโครงการพัฒนาทักษะนักประดิษฐ์หุ่นยนต์จิ๋ว\ภาพกิจกรรม\20180426_132352.jpg"/>
          <p:cNvPicPr>
            <a:picLocks noChangeAspect="1" noChangeArrowheads="1"/>
          </p:cNvPicPr>
          <p:nvPr/>
        </p:nvPicPr>
        <p:blipFill>
          <a:blip r:embed="rId2" cstate="print"/>
          <a:srcRect l="7116" t="4228" r="23037" b="-1726"/>
          <a:stretch>
            <a:fillRect/>
          </a:stretch>
        </p:blipFill>
        <p:spPr bwMode="auto">
          <a:xfrm rot="18102387">
            <a:off x="4849230" y="3575988"/>
            <a:ext cx="2120423" cy="1664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L:\งานครุศาสตร์อุตสาหกรรม ปี 2560\งบประมาณ 2561\โครงการพัฒนาคุณภาพการศึกษาฯ ปี 2561\เอกสารโครงการพัฒนาทักษะนักประดิษฐ์หุ่นยนต์จิ๋ว\ภาพกิจกรรม\20180427_095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4315971" cy="242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BA6-AD33-4F16-9EBF-98E70F162DA3}" type="slidenum">
              <a:rPr lang="en-US" smtClean="0"/>
              <a:pPr/>
              <a:t>14</a:t>
            </a:fld>
            <a:endParaRPr lang="th-TH"/>
          </a:p>
        </p:txBody>
      </p:sp>
      <p:pic>
        <p:nvPicPr>
          <p:cNvPr id="2050" name="Picture 2" descr="L:\งานครุศาสตร์อุตสาหกรรม ปี 2560\งบประมาณ 2561\โครงการพัฒนาคุณภาพการศึกษาฯ ปี 2561\เอกสารโครงการพัฒนาทักษะนักประดิษฐ์หุ่นยนต์จิ๋ว\ภาพกิจกรรม\1524988724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327585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L:\งานครุศาสตร์อุตสาหกรรม ปี 2560\งบประมาณ 2561\โครงการพัฒนาคุณภาพการศึกษาฯ ปี 2561\เอกสารโครงการพัฒนาทักษะนักประดิษฐ์หุ่นยนต์จิ๋ว\ภาพกิจกรรม\20180426_132036.jpg"/>
          <p:cNvPicPr>
            <a:picLocks noChangeAspect="1" noChangeArrowheads="1"/>
          </p:cNvPicPr>
          <p:nvPr/>
        </p:nvPicPr>
        <p:blipFill>
          <a:blip r:embed="rId5" cstate="print"/>
          <a:srcRect l="22760" r="24893"/>
          <a:stretch>
            <a:fillRect/>
          </a:stretch>
        </p:blipFill>
        <p:spPr bwMode="auto">
          <a:xfrm rot="18408686">
            <a:off x="3735426" y="2597313"/>
            <a:ext cx="1355126" cy="182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L:\งานครุศาสตร์อุตสาหกรรม ปี 2560\งบประมาณ 2561\โครงการพัฒนาคุณภาพการศึกษาฯ ปี 2561\เอกสารโครงการพัฒนาทักษะนักประดิษฐ์หุ่นยนต์จิ๋ว\ภาพกิจกรรม\20180426_1109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412776"/>
            <a:ext cx="381642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L:\งานครุศาสตร์อุตสาหกรรม ปี 2560\งบประมาณ 2561\โครงการพัฒนาคุณภาพการศึกษาฯ ปี 2561\เอกสารโครงการพัฒนาทักษะนักประดิษฐ์หุ่นยนต์จิ๋ว\ภาพกิจกรรม\20180426_132547.jpg"/>
          <p:cNvPicPr>
            <a:picLocks noChangeAspect="1" noChangeArrowheads="1"/>
          </p:cNvPicPr>
          <p:nvPr/>
        </p:nvPicPr>
        <p:blipFill>
          <a:blip r:embed="rId7" cstate="print"/>
          <a:srcRect l="16138" t="12201" r="42912" b="12200"/>
          <a:stretch>
            <a:fillRect/>
          </a:stretch>
        </p:blipFill>
        <p:spPr bwMode="auto">
          <a:xfrm rot="12425882">
            <a:off x="6548132" y="4377873"/>
            <a:ext cx="1761529" cy="182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260648"/>
            <a:ext cx="4104456" cy="1070992"/>
          </a:xfrm>
        </p:spPr>
        <p:txBody>
          <a:bodyPr/>
          <a:lstStyle/>
          <a:p>
            <a:r>
              <a:rPr lang="th-TH" sz="4000" b="1" dirty="0" smtClean="0">
                <a:solidFill>
                  <a:srgbClr val="006600"/>
                </a:solidFill>
                <a:latin typeface="AngsanaUPC" pitchFamily="18" charset="-34"/>
                <a:cs typeface="AngsanaUPC" pitchFamily="18" charset="-34"/>
              </a:rPr>
              <a:t>ภา</a:t>
            </a:r>
            <a:r>
              <a:rPr lang="th-TH" sz="4000" b="1" dirty="0" smtClean="0">
                <a:solidFill>
                  <a:srgbClr val="006600"/>
                </a:solidFill>
                <a:latin typeface="AngsanaUPC" pitchFamily="18" charset="-34"/>
                <a:cs typeface="AngsanaUPC" pitchFamily="18" charset="-34"/>
              </a:rPr>
              <a:t>พบรรยากาศการอบรม</a:t>
            </a:r>
            <a:endParaRPr lang="th-TH" sz="4000" b="1" dirty="0">
              <a:solidFill>
                <a:srgbClr val="0066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BA6-AD33-4F16-9EBF-98E70F162DA3}" type="slidenum">
              <a:rPr lang="en-US" smtClean="0"/>
              <a:pPr/>
              <a:t>15</a:t>
            </a:fld>
            <a:endParaRPr lang="th-TH"/>
          </a:p>
        </p:txBody>
      </p:sp>
      <p:pic>
        <p:nvPicPr>
          <p:cNvPr id="5" name="Picture 2" descr="Th1-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00808"/>
            <a:ext cx="2448272" cy="38536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1920" y="580526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สวัสดีค่ะ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B43-9FF1-4C0E-A5DE-ED3C7D2F179F}" type="slidenum">
              <a:rPr lang="en-US"/>
              <a:pPr/>
              <a:t>2</a:t>
            </a:fld>
            <a:endParaRPr lang="th-TH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71600" y="2636912"/>
            <a:ext cx="74168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en-US" sz="3600" dirty="0" smtClean="0">
                <a:solidFill>
                  <a:srgbClr val="006600"/>
                </a:solidFill>
                <a:latin typeface="AngsanaUPC" pitchFamily="18" charset="-34"/>
                <a:cs typeface="AngsanaUPC" pitchFamily="18" charset="-34"/>
              </a:rPr>
              <a:t>    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โครงการพัฒนาทักษะนักประดิษฐ์หุ่นยนต์จิ๋ว เป็น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36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การสร้างนวัตกรรมการเรียนรู้ให้กับเยาวชนได้มีเวลาสำหรับการเรียนรู้ โอกาส หรือเวที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ที่จะได้แลกเปลี่ยนเรียนรู้กัน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6600CC"/>
                </a:solidFill>
                <a:latin typeface="AngsanaUPC" pitchFamily="18" charset="-34"/>
                <a:cs typeface="AngsanaUPC" pitchFamily="18" charset="-34"/>
              </a:rPr>
              <a:t>โครงการพัฒนา</a:t>
            </a:r>
            <a:r>
              <a:rPr lang="th-TH" b="1" dirty="0" smtClean="0">
                <a:solidFill>
                  <a:srgbClr val="6600CC"/>
                </a:solidFill>
                <a:latin typeface="AngsanaUPC" pitchFamily="18" charset="-34"/>
                <a:cs typeface="AngsanaUPC" pitchFamily="18" charset="-34"/>
              </a:rPr>
              <a:t>ทักษะนักประดิษฐ์หุ่นยนต์จิ๋ว</a:t>
            </a:r>
            <a:endParaRPr lang="th-TH" b="1" dirty="0">
              <a:solidFill>
                <a:srgbClr val="6600CC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EB43-9FF1-4C0E-A5DE-ED3C7D2F179F}" type="slidenum">
              <a:rPr lang="en-US"/>
              <a:pPr/>
              <a:t>3</a:t>
            </a:fld>
            <a:endParaRPr lang="th-TH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71600" y="2204864"/>
            <a:ext cx="74168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       ในการจัดกระบวนการเรียนการสอน มีการนำนวัตกรรมการศึกษามาประยุกต์ใช้ จะช่วยส่งเสริมให้ผู้เรียน     เกิดการเรียนรู้ด้วยตนเอง  สามารถเรียนรู้ได้ทุกเวลาตามความต้องการ  นวัตกรรมการเรียนรู้ จะเกิดขึ้นได้ต้องอาศัย วิธีคิด ที่ออกนอกกรอบเดิม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6600CC"/>
                </a:solidFill>
                <a:latin typeface="AngsanaUPC" pitchFamily="18" charset="-34"/>
                <a:cs typeface="AngsanaUPC" pitchFamily="18" charset="-34"/>
              </a:rPr>
              <a:t>โครงการ การพัฒนาทักษะนักประดิษฐ์หุ่นยนต์จิ๋ว</a:t>
            </a:r>
            <a:endParaRPr lang="th-TH" b="1" dirty="0">
              <a:solidFill>
                <a:srgbClr val="6600CC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BA6-AD33-4F16-9EBF-98E70F162DA3}" type="slidenum">
              <a:rPr lang="en-US" smtClean="0"/>
              <a:pPr/>
              <a:t>4</a:t>
            </a:fld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6600CC"/>
                </a:solidFill>
                <a:latin typeface="AngsanaUPC" pitchFamily="18" charset="-34"/>
                <a:cs typeface="AngsanaUPC" pitchFamily="18" charset="-34"/>
              </a:rPr>
              <a:t>กระบวนการดำเนินงาน</a:t>
            </a:r>
            <a:endParaRPr lang="th-TH" b="1" dirty="0">
              <a:solidFill>
                <a:srgbClr val="6600CC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1600" y="2420888"/>
            <a:ext cx="73448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600" dirty="0" smtClean="0">
                <a:latin typeface="AngsanaUPC" pitchFamily="18" charset="-34"/>
                <a:ea typeface="Calibri" pitchFamily="34" charset="0"/>
                <a:cs typeface="AngsanaUPC" pitchFamily="18" charset="-34"/>
              </a:rPr>
              <a:t>       ผู้จัดและคณะทำงาน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ได้มีการจัดกระบวนการใน</a:t>
            </a:r>
            <a:b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</a:b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การเรียนรู้ให้กับผู้เข้าอบรมในโครงการ</a:t>
            </a:r>
            <a:r>
              <a:rPr kumimoji="0" lang="th-TH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ดังนี้</a:t>
            </a: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      </a:t>
            </a:r>
            <a:r>
              <a:rPr kumimoji="0" lang="th-TH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1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.  เรียนรู้อุปกรณ์ต่าง ๆ ที่ใช้ในการสร้างหุ่นยนต์จิ๋ว </a:t>
            </a: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600" dirty="0" smtClean="0">
                <a:latin typeface="AngsanaUPC" pitchFamily="18" charset="-34"/>
                <a:ea typeface="Calibri" pitchFamily="34" charset="0"/>
                <a:cs typeface="AngsanaUPC" pitchFamily="18" charset="-34"/>
              </a:rPr>
              <a:t>      2.  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แนะนำการออกแบบตัวหุ่นยนต์จิ๋ว</a:t>
            </a: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600" dirty="0" smtClean="0">
                <a:latin typeface="AngsanaUPC" pitchFamily="18" charset="-34"/>
                <a:ea typeface="Calibri" pitchFamily="34" charset="0"/>
                <a:cs typeface="AngsanaUPC" pitchFamily="18" charset="-34"/>
              </a:rPr>
              <a:t>      3. แนะนำ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ลักษณะการควบคุมการทำงานของหุ่นยนต์จิ่ว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BA6-AD33-4F16-9EBF-98E70F162DA3}" type="slidenum">
              <a:rPr lang="en-US" smtClean="0"/>
              <a:pPr/>
              <a:t>5</a:t>
            </a:fld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6600CC"/>
                </a:solidFill>
                <a:latin typeface="AngsanaUPC" pitchFamily="18" charset="-34"/>
                <a:cs typeface="AngsanaUPC" pitchFamily="18" charset="-34"/>
              </a:rPr>
              <a:t>กระบวนการดำเนินงาน</a:t>
            </a:r>
            <a:endParaRPr lang="th-TH" b="1" dirty="0">
              <a:solidFill>
                <a:srgbClr val="6600CC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1600" y="2492896"/>
            <a:ext cx="7200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       4. ลงมือ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ปฏิบัติสร้างหุ่นยนต์จิ๋วจากที่ออกแบบไว้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      5. ตรวจผล/ทดสอบการทำงานของหุ่นยนต์จิ๋ว</a:t>
            </a:r>
          </a:p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      6. การนำความรู้ที่ได้ไปถ่ายทอดต่อกับเพื่อน ๆ และ</a:t>
            </a:r>
          </a:p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          รุ่นน้องในโรงเรียน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BA6-AD33-4F16-9EBF-98E70F162DA3}" type="slidenum">
              <a:rPr lang="en-US" smtClean="0"/>
              <a:pPr/>
              <a:t>6</a:t>
            </a:fld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/>
          <a:lstStyle/>
          <a:p>
            <a:r>
              <a:rPr lang="th-TH" sz="4000" b="1" dirty="0" smtClean="0">
                <a:solidFill>
                  <a:srgbClr val="6600CC"/>
                </a:solidFill>
                <a:latin typeface="AngsanaUPC" pitchFamily="18" charset="-34"/>
                <a:cs typeface="AngsanaUPC" pitchFamily="18" charset="-34"/>
              </a:rPr>
              <a:t>การเปลี่ยนแปลงที่เกิดขึ้นกับครู นักเรียน โรงเรียนและชุมชน</a:t>
            </a:r>
            <a:endParaRPr lang="th-TH" sz="4000" b="1" dirty="0">
              <a:solidFill>
                <a:srgbClr val="6600CC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1600" y="2420888"/>
            <a:ext cx="64807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th-TH" sz="3600" dirty="0" smtClean="0">
                <a:latin typeface="AngsanaUPC" pitchFamily="18" charset="-34"/>
                <a:ea typeface="Calibri" pitchFamily="34" charset="0"/>
                <a:cs typeface="AngsanaUPC" pitchFamily="18" charset="-34"/>
              </a:rPr>
              <a:t> 1. ครูได้เรียนรู้ในการนำเทคโนโลยีการประดิษฐ์</a:t>
            </a:r>
          </a:p>
          <a:p>
            <a:pPr lvl="0"/>
            <a:r>
              <a:rPr lang="th-TH" sz="3600" dirty="0" smtClean="0">
                <a:latin typeface="AngsanaUPC" pitchFamily="18" charset="-34"/>
                <a:ea typeface="Calibri" pitchFamily="34" charset="0"/>
                <a:cs typeface="AngsanaUPC" pitchFamily="18" charset="-34"/>
              </a:rPr>
              <a:t>     เข้ามาใช้ในการเรียนการสอนเพื่อพัฒนาทักษะ</a:t>
            </a:r>
          </a:p>
          <a:p>
            <a:pPr lvl="0"/>
            <a:r>
              <a:rPr lang="th-TH" sz="3600" dirty="0" smtClean="0">
                <a:latin typeface="AngsanaUPC" pitchFamily="18" charset="-34"/>
                <a:ea typeface="Calibri" pitchFamily="34" charset="0"/>
                <a:cs typeface="AngsanaUPC" pitchFamily="18" charset="-34"/>
              </a:rPr>
              <a:t>     ในการเรียนของนักเรียน</a:t>
            </a:r>
          </a:p>
          <a:p>
            <a:pPr lvl="0"/>
            <a:r>
              <a:rPr lang="th-TH" sz="3600" dirty="0" smtClean="0">
                <a:latin typeface="AngsanaUPC" pitchFamily="18" charset="-34"/>
                <a:ea typeface="Calibri" pitchFamily="34" charset="0"/>
                <a:cs typeface="AngsanaUPC" pitchFamily="18" charset="-34"/>
              </a:rPr>
              <a:t>2. นักเรียนได้พัฒนาทักษะในการเรียนรู้จาก</a:t>
            </a:r>
          </a:p>
          <a:p>
            <a:pPr lvl="0"/>
            <a:r>
              <a:rPr lang="th-TH" sz="3600" dirty="0" smtClean="0">
                <a:latin typeface="AngsanaUPC" pitchFamily="18" charset="-34"/>
                <a:ea typeface="Calibri" pitchFamily="34" charset="0"/>
                <a:cs typeface="AngsanaUPC" pitchFamily="18" charset="-34"/>
              </a:rPr>
              <a:t>     การลงมือปฏิบัติจริง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BA6-AD33-4F16-9EBF-98E70F162DA3}" type="slidenum">
              <a:rPr lang="en-US" smtClean="0"/>
              <a:pPr/>
              <a:t>7</a:t>
            </a:fld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/>
          <a:lstStyle/>
          <a:p>
            <a:r>
              <a:rPr lang="th-TH" sz="4000" b="1" dirty="0" smtClean="0">
                <a:solidFill>
                  <a:srgbClr val="6600CC"/>
                </a:solidFill>
                <a:latin typeface="AngsanaUPC" pitchFamily="18" charset="-34"/>
                <a:cs typeface="AngsanaUPC" pitchFamily="18" charset="-34"/>
              </a:rPr>
              <a:t>การเปลี่ยนแปลงที่เกิดขึ้นกับครู นักเรียน โรงเรียนและชุมชน</a:t>
            </a:r>
            <a:endParaRPr lang="th-TH" sz="4000" b="1" dirty="0">
              <a:solidFill>
                <a:srgbClr val="6600CC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1600" y="2420888"/>
            <a:ext cx="6696744" cy="238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th-TH" sz="3600" dirty="0" smtClean="0">
                <a:latin typeface="AngsanaUPC" pitchFamily="18" charset="-34"/>
                <a:ea typeface="Calibri" pitchFamily="34" charset="0"/>
                <a:cs typeface="AngsanaUPC" pitchFamily="18" charset="-34"/>
              </a:rPr>
              <a:t>3. โรงเรียนได้พัฒนานักเรียนให้มีความรู้และเกิด</a:t>
            </a:r>
            <a:br>
              <a:rPr lang="th-TH" sz="3600" dirty="0" smtClean="0">
                <a:latin typeface="AngsanaUPC" pitchFamily="18" charset="-34"/>
                <a:ea typeface="Calibri" pitchFamily="34" charset="0"/>
                <a:cs typeface="AngsanaUPC" pitchFamily="18" charset="-34"/>
              </a:rPr>
            </a:br>
            <a:r>
              <a:rPr lang="th-TH" sz="3600" dirty="0" smtClean="0">
                <a:latin typeface="AngsanaUPC" pitchFamily="18" charset="-34"/>
                <a:ea typeface="Calibri" pitchFamily="34" charset="0"/>
                <a:cs typeface="AngsanaUPC" pitchFamily="18" charset="-34"/>
              </a:rPr>
              <a:t>     การพัฒนาทักษะด้านเทคโนโลยีการประดิษฐ์</a:t>
            </a:r>
          </a:p>
          <a:p>
            <a:pPr lvl="0"/>
            <a:r>
              <a:rPr lang="th-TH" sz="3600" dirty="0" smtClean="0">
                <a:latin typeface="AngsanaUPC" pitchFamily="18" charset="-34"/>
                <a:ea typeface="Calibri" pitchFamily="34" charset="0"/>
                <a:cs typeface="AngsanaUPC" pitchFamily="18" charset="-34"/>
              </a:rPr>
              <a:t>4. ได้เปิดโอกาส หรือเวทีให้กับเยาวชนได้แลกเปลี่ยน</a:t>
            </a:r>
          </a:p>
          <a:p>
            <a:pPr lvl="0"/>
            <a:r>
              <a:rPr lang="th-TH" sz="3600" dirty="0" smtClean="0">
                <a:latin typeface="AngsanaUPC" pitchFamily="18" charset="-34"/>
                <a:ea typeface="Calibri" pitchFamily="34" charset="0"/>
                <a:cs typeface="AngsanaUPC" pitchFamily="18" charset="-34"/>
              </a:rPr>
              <a:t>     เรียนรู้กัน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BA6-AD33-4F16-9EBF-98E70F162DA3}" type="slidenum">
              <a:rPr lang="en-US" smtClean="0"/>
              <a:pPr/>
              <a:t>8</a:t>
            </a:fld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/>
          <a:lstStyle/>
          <a:p>
            <a:r>
              <a:rPr lang="th-TH" sz="4000" b="1" dirty="0" smtClean="0">
                <a:solidFill>
                  <a:srgbClr val="6600CC"/>
                </a:solidFill>
                <a:latin typeface="AngsanaUPC" pitchFamily="18" charset="-34"/>
                <a:cs typeface="AngsanaUPC" pitchFamily="18" charset="-34"/>
              </a:rPr>
              <a:t>การวัดและประเมินผล</a:t>
            </a:r>
            <a:endParaRPr lang="th-TH" sz="4000" b="1" dirty="0">
              <a:solidFill>
                <a:srgbClr val="6600CC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71600" y="2492896"/>
            <a:ext cx="76328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1. การสังเกตพฤติกรรมผู้เข้าอบรม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cs typeface="AngsanaUPC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2. ติดตามและประเมินผลการนำความรู้ที่ได้ไปใช้ประโยชน์</a:t>
            </a:r>
          </a:p>
          <a:p>
            <a:pPr lvl="0" eaLnBrk="0" hangingPunct="0"/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3. แบบสอบถามความพึงพอใจ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cs typeface="AngsanaUPC" pitchFamily="18" charset="-34"/>
              </a:rPr>
              <a:t> 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DBA6-AD33-4F16-9EBF-98E70F162DA3}" type="slidenum">
              <a:rPr lang="en-US" smtClean="0"/>
              <a:pPr/>
              <a:t>9</a:t>
            </a:fld>
            <a:endParaRPr lang="th-TH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560" y="1341349"/>
            <a:ext cx="792088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โครงการพัฒนาทักษะนักประดิษฐ์หุ่นยนต์จิ๋ว</a:t>
            </a:r>
            <a:endParaRPr lang="en-US" sz="3600" b="1" dirty="0" smtClean="0">
              <a:solidFill>
                <a:srgbClr val="6600CC"/>
              </a:solidFill>
              <a:latin typeface="AngsanaUPC" pitchFamily="18" charset="-34"/>
              <a:cs typeface="AngsanaUPC" pitchFamily="18" charset="-34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วันที่  25 – 27  เมษายน  2561 ณ  โรงเรียนแก่งประลอม จังหวัดกาญจนบุรี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ea typeface="Calibri" pitchFamily="34" charset="0"/>
              <a:cs typeface="AngsanaUPC" pitchFamily="18" charset="-34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cs typeface="AngsanaUPC" pitchFamily="18" charset="-34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  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ส่วนที่ 1  ข้อมูลทั่วไป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  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             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  เพศชาย 13 คน	 เพศหญิง 7 คน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cs typeface="AngsanaUPC" pitchFamily="18" charset="-34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  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UPC" pitchFamily="18" charset="-34"/>
                <a:ea typeface="Calibri" pitchFamily="34" charset="0"/>
                <a:cs typeface="AngsanaUPC" pitchFamily="18" charset="-34"/>
              </a:rPr>
              <a:t>ส่วนที่ 2 เนื้อหาสาระการอบรมสัมมนา</a:t>
            </a:r>
            <a:endParaRPr kumimoji="0" lang="th-T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260648"/>
            <a:ext cx="4104456" cy="1070992"/>
          </a:xfrm>
        </p:spPr>
        <p:txBody>
          <a:bodyPr/>
          <a:lstStyle/>
          <a:p>
            <a:r>
              <a:rPr lang="th-TH" sz="4000" b="1" dirty="0" smtClean="0">
                <a:solidFill>
                  <a:srgbClr val="006600"/>
                </a:solidFill>
                <a:latin typeface="AngsanaUPC" pitchFamily="18" charset="-34"/>
                <a:cs typeface="AngsanaUPC" pitchFamily="18" charset="-34"/>
              </a:rPr>
              <a:t>ผลการประเมิน</a:t>
            </a:r>
            <a:endParaRPr lang="th-TH" sz="4000" b="1" dirty="0">
              <a:solidFill>
                <a:srgbClr val="0066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เทคนิค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3843188</TotalTime>
  <Words>350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การออกแบบเริ่มต้น</vt:lpstr>
      <vt:lpstr>Slide 1</vt:lpstr>
      <vt:lpstr>โครงการพัฒนาทักษะนักประดิษฐ์หุ่นยนต์จิ๋ว</vt:lpstr>
      <vt:lpstr>โครงการ การพัฒนาทักษะนักประดิษฐ์หุ่นยนต์จิ๋ว</vt:lpstr>
      <vt:lpstr>กระบวนการดำเนินงาน</vt:lpstr>
      <vt:lpstr>กระบวนการดำเนินงาน</vt:lpstr>
      <vt:lpstr>การเปลี่ยนแปลงที่เกิดขึ้นกับครู นักเรียน โรงเรียนและชุมชน</vt:lpstr>
      <vt:lpstr>การเปลี่ยนแปลงที่เกิดขึ้นกับครู นักเรียน โรงเรียนและชุมชน</vt:lpstr>
      <vt:lpstr>การวัดและประเมินผล</vt:lpstr>
      <vt:lpstr>ผลการประเมิน</vt:lpstr>
      <vt:lpstr>ผลการประเมิน</vt:lpstr>
      <vt:lpstr>ผลการประเมิน</vt:lpstr>
      <vt:lpstr>ภาพบรรยากาศการอบรม</vt:lpstr>
      <vt:lpstr>ภาพบรรยากาศการอบรม</vt:lpstr>
      <vt:lpstr>ภาพบรรยากาศการอบรม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LENOVO</dc:creator>
  <cp:lastModifiedBy>Administrator</cp:lastModifiedBy>
  <cp:revision>79</cp:revision>
  <dcterms:created xsi:type="dcterms:W3CDTF">2009-07-27T04:21:00Z</dcterms:created>
  <dcterms:modified xsi:type="dcterms:W3CDTF">2018-08-01T09:16:30Z</dcterms:modified>
</cp:coreProperties>
</file>