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8" r:id="rId2"/>
    <p:sldId id="259" r:id="rId3"/>
    <p:sldId id="374" r:id="rId4"/>
    <p:sldId id="388" r:id="rId5"/>
    <p:sldId id="391" r:id="rId6"/>
    <p:sldId id="379" r:id="rId7"/>
    <p:sldId id="389" r:id="rId8"/>
    <p:sldId id="390" r:id="rId9"/>
    <p:sldId id="383" r:id="rId10"/>
    <p:sldId id="382" r:id="rId11"/>
    <p:sldId id="387" r:id="rId12"/>
  </p:sldIdLst>
  <p:sldSz cx="9144000" cy="6858000" type="screen4x3"/>
  <p:notesSz cx="9144000" cy="6858000"/>
  <p:defaultTextStyle>
    <a:defPPr>
      <a:defRPr lang="th-TH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FF"/>
    <a:srgbClr val="660033"/>
    <a:srgbClr val="6600CC"/>
    <a:srgbClr val="006600"/>
    <a:srgbClr val="FF3300"/>
    <a:srgbClr val="66FFFF"/>
    <a:srgbClr val="000099"/>
    <a:srgbClr val="00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99" autoAdjust="0"/>
    <p:restoredTop sz="94660"/>
  </p:normalViewPr>
  <p:slideViewPr>
    <p:cSldViewPr>
      <p:cViewPr varScale="1">
        <p:scale>
          <a:sx n="74" d="100"/>
          <a:sy n="74" d="100"/>
        </p:scale>
        <p:origin x="-30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th-TH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th-TH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th-TH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9ED206F-8322-4034-9791-9B31413B36E6}" type="slidenum">
              <a:rPr lang="en-US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th-TH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th-TH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57500" y="514350"/>
            <a:ext cx="3429000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3257550"/>
            <a:ext cx="73152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th-TH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886F7DD-E8C8-446B-A17A-9FCB5277E0A6}" type="slidenum">
              <a:rPr lang="en-US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1pPr>
    <a:lvl2pPr marL="457200" algn="l" rtl="0" fontAlgn="base">
      <a:spcBef>
        <a:spcPct val="3000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2pPr>
    <a:lvl3pPr marL="914400" algn="l" rtl="0" fontAlgn="base">
      <a:spcBef>
        <a:spcPct val="3000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3pPr>
    <a:lvl4pPr marL="1371600" algn="l" rtl="0" fontAlgn="base">
      <a:spcBef>
        <a:spcPct val="3000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4pPr>
    <a:lvl5pPr marL="1828800" algn="l" rtl="0" fontAlgn="base">
      <a:spcBef>
        <a:spcPct val="3000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BD0327-8B73-425E-9166-0A6F2AA308C4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A14A0C-DD32-4E30-9422-C99F7CAD12E1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228C98-EC64-4660-8B2B-EAB4448FB849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99DBA6-AD33-4F16-9EBF-98E70F162DA3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742CA0-7DB6-487B-884C-409C9C6E2063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F3637F-28B0-4BD5-9AE4-F590508FD0E7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99CC7C-C70C-4922-A3F3-8F0BEDE7A0C0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094DDC-C7BF-49D8-96A0-F979C6D1E904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6F1AFB-E2E7-499F-8EBE-C607A4F26C54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99C5C5-C5E8-485E-A46D-FBEEA583AF07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16063F-BA1E-4225-9193-4DF5522834B6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คลิกเพื่อแก้ไขลักษณะชื่อเรื่องต้นแบบ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th-TH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th-TH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DF210B9-9278-4F3B-B8CF-97FE6C446464}" type="slidenum">
              <a:rPr lang="en-US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B4F83-399D-4BFF-915F-676038B462B3}" type="slidenum">
              <a:rPr lang="en-US"/>
              <a:pPr/>
              <a:t>1</a:t>
            </a:fld>
            <a:endParaRPr lang="th-TH" dirty="0"/>
          </a:p>
        </p:txBody>
      </p:sp>
      <p:pic>
        <p:nvPicPr>
          <p:cNvPr id="10242" name="Picture 2" descr="Th1-02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56550" y="5084763"/>
            <a:ext cx="868363" cy="1366837"/>
          </a:xfrm>
          <a:prstGeom prst="rect">
            <a:avLst/>
          </a:prstGeom>
          <a:noFill/>
        </p:spPr>
      </p:pic>
      <p:sp>
        <p:nvSpPr>
          <p:cNvPr id="10243" name="WordArt 3"/>
          <p:cNvSpPr>
            <a:spLocks noChangeArrowheads="1" noChangeShapeType="1" noTextEdit="1"/>
          </p:cNvSpPr>
          <p:nvPr/>
        </p:nvSpPr>
        <p:spPr bwMode="auto">
          <a:xfrm>
            <a:off x="1835696" y="4005064"/>
            <a:ext cx="5516686" cy="229870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h-TH" sz="3600" kern="10" dirty="0" smtClean="0">
                <a:ln w="12700" cap="rnd" cmpd="thickThin">
                  <a:solidFill>
                    <a:srgbClr val="0066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innerShdw blurRad="711200" dist="914400" dir="5700000">
                    <a:srgbClr val="002060">
                      <a:alpha val="0"/>
                    </a:srgbClr>
                  </a:innerShdw>
                </a:effectLst>
                <a:latin typeface="AngsanaUPC" pitchFamily="18" charset="-34"/>
                <a:cs typeface="AngsanaUPC" pitchFamily="18" charset="-34"/>
              </a:rPr>
              <a:t>ดร.ขนิษฐา      </a:t>
            </a:r>
            <a:r>
              <a:rPr lang="th-TH" sz="3600" kern="10" dirty="0">
                <a:ln w="12700" cap="rnd" cmpd="thickThin">
                  <a:solidFill>
                    <a:srgbClr val="0066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innerShdw blurRad="711200" dist="914400" dir="5700000">
                    <a:srgbClr val="002060">
                      <a:alpha val="0"/>
                    </a:srgbClr>
                  </a:innerShdw>
                </a:effectLst>
                <a:latin typeface="AngsanaUPC" pitchFamily="18" charset="-34"/>
                <a:cs typeface="AngsanaUPC" pitchFamily="18" charset="-34"/>
              </a:rPr>
              <a:t>ดี</a:t>
            </a:r>
            <a:r>
              <a:rPr lang="th-TH" sz="3600" kern="10" dirty="0" smtClean="0">
                <a:ln w="12700" cap="rnd" cmpd="thickThin">
                  <a:solidFill>
                    <a:srgbClr val="0066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innerShdw blurRad="711200" dist="914400" dir="5700000">
                    <a:srgbClr val="002060">
                      <a:alpha val="0"/>
                    </a:srgbClr>
                  </a:innerShdw>
                </a:effectLst>
                <a:latin typeface="AngsanaUPC" pitchFamily="18" charset="-34"/>
                <a:cs typeface="AngsanaUPC" pitchFamily="18" charset="-34"/>
              </a:rPr>
              <a:t>สุบิน และนักศึกษา</a:t>
            </a:r>
          </a:p>
          <a:p>
            <a:pPr algn="ctr"/>
            <a:r>
              <a:rPr lang="th-TH" sz="3600" kern="10" dirty="0" smtClean="0">
                <a:ln w="12700" cap="rnd" cmpd="thickThin">
                  <a:solidFill>
                    <a:srgbClr val="0066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innerShdw blurRad="711200" dist="914400" dir="5700000">
                    <a:srgbClr val="002060">
                      <a:alpha val="0"/>
                    </a:srgbClr>
                  </a:innerShdw>
                </a:effectLst>
                <a:latin typeface="AngsanaUPC" pitchFamily="18" charset="-34"/>
                <a:cs typeface="AngsanaUPC" pitchFamily="18" charset="-34"/>
              </a:rPr>
              <a:t>สาขาวิชาวิศวกรรมคอมพิวเตอร์</a:t>
            </a:r>
            <a:endParaRPr lang="th-TH" sz="3600" kern="10" dirty="0">
              <a:ln w="12700" cap="rnd" cmpd="thickThin">
                <a:solidFill>
                  <a:srgbClr val="006600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innerShdw blurRad="711200" dist="914400" dir="5700000">
                  <a:srgbClr val="002060">
                    <a:alpha val="0"/>
                  </a:srgbClr>
                </a:innerShdw>
              </a:effectLst>
              <a:latin typeface="AngsanaUPC" pitchFamily="18" charset="-34"/>
              <a:cs typeface="AngsanaUPC" pitchFamily="18" charset="-34"/>
            </a:endParaRPr>
          </a:p>
          <a:p>
            <a:pPr algn="ctr"/>
            <a:r>
              <a:rPr lang="th-TH" sz="3600" kern="10" dirty="0">
                <a:ln w="12700" cap="rnd" cmpd="thickThin">
                  <a:solidFill>
                    <a:srgbClr val="0066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innerShdw blurRad="711200" dist="914400" dir="5700000">
                    <a:srgbClr val="002060">
                      <a:alpha val="0"/>
                    </a:srgbClr>
                  </a:innerShdw>
                </a:effectLst>
                <a:latin typeface="AngsanaUPC" pitchFamily="18" charset="-34"/>
                <a:cs typeface="AngsanaUPC" pitchFamily="18" charset="-34"/>
              </a:rPr>
              <a:t>คณะครุศาสตร์อุตสาหกรรม</a:t>
            </a:r>
          </a:p>
          <a:p>
            <a:pPr algn="ctr"/>
            <a:r>
              <a:rPr lang="th-TH" sz="3600" kern="10" dirty="0">
                <a:ln w="12700" cap="rnd" cmpd="thickThin">
                  <a:solidFill>
                    <a:srgbClr val="0066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innerShdw blurRad="711200" dist="914400" dir="5700000">
                    <a:srgbClr val="002060">
                      <a:alpha val="0"/>
                    </a:srgbClr>
                  </a:innerShdw>
                </a:effectLst>
                <a:latin typeface="AngsanaUPC" pitchFamily="18" charset="-34"/>
                <a:cs typeface="AngsanaUPC" pitchFamily="18" charset="-34"/>
              </a:rPr>
              <a:t>มหาวิทยาลัยเทคโนโลยีราชมงคลพระนคร</a:t>
            </a:r>
            <a:r>
              <a:rPr lang="th-TH" sz="3600" kern="10" dirty="0">
                <a:ln w="12700" cap="rnd" cmpd="thickThin">
                  <a:solidFill>
                    <a:srgbClr val="0066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innerShdw blurRad="711200" dist="914400" dir="5700000">
                    <a:srgbClr val="002060">
                      <a:alpha val="0"/>
                    </a:srgbClr>
                  </a:innerShdw>
                </a:effectLst>
                <a:latin typeface="Angsana New" pitchFamily="18" charset="-34"/>
              </a:rPr>
              <a:t> </a:t>
            </a:r>
          </a:p>
        </p:txBody>
      </p:sp>
      <p:pic>
        <p:nvPicPr>
          <p:cNvPr id="10244" name="Picture 4" descr="logo_rmut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14744" y="1357298"/>
            <a:ext cx="1630363" cy="24479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9DBA6-AD33-4F16-9EBF-98E70F162DA3}" type="slidenum">
              <a:rPr lang="en-US" smtClean="0"/>
              <a:pPr/>
              <a:t>10</a:t>
            </a:fld>
            <a:endParaRPr lang="th-TH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1268760"/>
            <a:ext cx="8229600" cy="1143000"/>
          </a:xfrm>
        </p:spPr>
        <p:txBody>
          <a:bodyPr/>
          <a:lstStyle/>
          <a:p>
            <a:r>
              <a:rPr lang="th-TH" sz="4000" b="1" dirty="0" smtClean="0">
                <a:solidFill>
                  <a:srgbClr val="6600CC"/>
                </a:solidFill>
                <a:latin typeface="AngsanaUPC" pitchFamily="18" charset="-34"/>
                <a:cs typeface="AngsanaUPC" pitchFamily="18" charset="-34"/>
              </a:rPr>
              <a:t>สาเหตุที่จัดอบรมล่าช้า</a:t>
            </a:r>
            <a:endParaRPr lang="th-TH" sz="4000" b="1" dirty="0">
              <a:solidFill>
                <a:srgbClr val="6600CC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971600" y="2564904"/>
            <a:ext cx="7416824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>
              <a:buAutoNum type="arabicPeriod"/>
            </a:pPr>
            <a:r>
              <a:rPr lang="th-TH" sz="3600" dirty="0" smtClean="0">
                <a:latin typeface="AngsanaUPC" pitchFamily="18" charset="-34"/>
                <a:ea typeface="Calibri" pitchFamily="34" charset="0"/>
                <a:cs typeface="AngsanaUPC" pitchFamily="18" charset="-34"/>
              </a:rPr>
              <a:t>  เนื่องจากทางโรงเรียนที่ได้ประสานไว้ติดอบรมคูปอง</a:t>
            </a:r>
            <a:br>
              <a:rPr lang="th-TH" sz="3600" dirty="0" smtClean="0">
                <a:latin typeface="AngsanaUPC" pitchFamily="18" charset="-34"/>
                <a:ea typeface="Calibri" pitchFamily="34" charset="0"/>
                <a:cs typeface="AngsanaUPC" pitchFamily="18" charset="-34"/>
              </a:rPr>
            </a:br>
            <a:r>
              <a:rPr lang="th-TH" sz="3600" dirty="0" smtClean="0">
                <a:latin typeface="AngsanaUPC" pitchFamily="18" charset="-34"/>
                <a:ea typeface="Calibri" pitchFamily="34" charset="0"/>
                <a:cs typeface="AngsanaUPC" pitchFamily="18" charset="-34"/>
              </a:rPr>
              <a:t>     ครูของสพฐ.</a:t>
            </a:r>
          </a:p>
          <a:p>
            <a:pPr lvl="0"/>
            <a:r>
              <a:rPr lang="th-TH" sz="3600" dirty="0" smtClean="0">
                <a:latin typeface="AngsanaUPC" pitchFamily="18" charset="-34"/>
                <a:ea typeface="Calibri" pitchFamily="34" charset="0"/>
                <a:cs typeface="AngsanaUPC" pitchFamily="18" charset="-34"/>
              </a:rPr>
              <a:t>2.  โรงเรียนที่ประสานบางแห่งได้รับการจัดโครงการ/</a:t>
            </a:r>
            <a:br>
              <a:rPr lang="th-TH" sz="3600" dirty="0" smtClean="0">
                <a:latin typeface="AngsanaUPC" pitchFamily="18" charset="-34"/>
                <a:ea typeface="Calibri" pitchFamily="34" charset="0"/>
                <a:cs typeface="AngsanaUPC" pitchFamily="18" charset="-34"/>
              </a:rPr>
            </a:br>
            <a:r>
              <a:rPr lang="th-TH" sz="3600" dirty="0" smtClean="0">
                <a:latin typeface="AngsanaUPC" pitchFamily="18" charset="-34"/>
                <a:ea typeface="Calibri" pitchFamily="34" charset="0"/>
                <a:cs typeface="AngsanaUPC" pitchFamily="18" charset="-34"/>
              </a:rPr>
              <a:t>     กิจกรรม จาก มหาวิทยาลัยอื่นตามงบ สกอ.</a:t>
            </a:r>
          </a:p>
          <a:p>
            <a:pPr lvl="0"/>
            <a:r>
              <a:rPr lang="th-TH" sz="3600" dirty="0" smtClean="0">
                <a:latin typeface="AngsanaUPC" pitchFamily="18" charset="-34"/>
                <a:ea typeface="Calibri" pitchFamily="34" charset="0"/>
                <a:cs typeface="AngsanaUPC" pitchFamily="18" charset="-34"/>
              </a:rPr>
              <a:t>      จึงทำให้เสียเวลาในการหาโรงเรียนเพื่อเข้ารับการอบรม</a:t>
            </a:r>
            <a:endParaRPr lang="th-TH" sz="3600" dirty="0" smtClean="0">
              <a:latin typeface="AngsanaUPC" pitchFamily="18" charset="-34"/>
              <a:ea typeface="Calibri" pitchFamily="34" charset="0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9DBA6-AD33-4F16-9EBF-98E70F162DA3}" type="slidenum">
              <a:rPr lang="en-US" smtClean="0"/>
              <a:pPr/>
              <a:t>11</a:t>
            </a:fld>
            <a:endParaRPr lang="th-TH"/>
          </a:p>
        </p:txBody>
      </p:sp>
      <p:pic>
        <p:nvPicPr>
          <p:cNvPr id="5" name="Picture 2" descr="Th1-02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1700808"/>
            <a:ext cx="2448272" cy="3853675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3851920" y="5805264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b="1" dirty="0" smtClean="0"/>
              <a:t>สวัสดีค่ะ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2EB43-9FF1-4C0E-A5DE-ED3C7D2F179F}" type="slidenum">
              <a:rPr lang="en-US"/>
              <a:pPr/>
              <a:t>2</a:t>
            </a:fld>
            <a:endParaRPr lang="th-TH" dirty="0"/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971600" y="2348880"/>
            <a:ext cx="7416824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thaiDist"/>
            <a:r>
              <a:rPr lang="en-US" sz="3600" dirty="0" smtClean="0">
                <a:solidFill>
                  <a:srgbClr val="006600"/>
                </a:solidFill>
                <a:latin typeface="AngsanaUPC" pitchFamily="18" charset="-34"/>
                <a:cs typeface="AngsanaUPC" pitchFamily="18" charset="-34"/>
              </a:rPr>
              <a:t>     </a:t>
            </a:r>
            <a:r>
              <a:rPr lang="th-TH" sz="3600" dirty="0" smtClean="0">
                <a:latin typeface="AngsanaUPC" pitchFamily="18" charset="-34"/>
                <a:cs typeface="AngsanaUPC" pitchFamily="18" charset="-34"/>
              </a:rPr>
              <a:t>	สื่อการสอน (</a:t>
            </a:r>
            <a:r>
              <a:rPr lang="en-US" sz="3600" dirty="0" smtClean="0">
                <a:latin typeface="AngsanaUPC" pitchFamily="18" charset="-34"/>
                <a:cs typeface="AngsanaUPC" pitchFamily="18" charset="-34"/>
              </a:rPr>
              <a:t>Instructional Media) </a:t>
            </a:r>
            <a:r>
              <a:rPr lang="th-TH" sz="3600" dirty="0" smtClean="0">
                <a:latin typeface="AngsanaUPC" pitchFamily="18" charset="-34"/>
                <a:cs typeface="AngsanaUPC" pitchFamily="18" charset="-34"/>
              </a:rPr>
              <a:t>หมายถึงสิ่งต่าง ๆ ที่ใช้เป็นเครื่องมือ หรือช่องทางสำหรับทำให้</a:t>
            </a:r>
            <a:br>
              <a:rPr lang="th-TH" sz="3600" dirty="0" smtClean="0">
                <a:latin typeface="AngsanaUPC" pitchFamily="18" charset="-34"/>
                <a:cs typeface="AngsanaUPC" pitchFamily="18" charset="-34"/>
              </a:rPr>
            </a:br>
            <a:r>
              <a:rPr lang="th-TH" sz="3600" dirty="0" smtClean="0">
                <a:latin typeface="AngsanaUPC" pitchFamily="18" charset="-34"/>
                <a:cs typeface="AngsanaUPC" pitchFamily="18" charset="-34"/>
              </a:rPr>
              <a:t>การสอนของครูไปถึงผู้เรียน และทำให้ผู้เรียนเรียนรู้ตามจุดประสงค์ หรือจุดมุ่งหมายที่วางไว้เป็นอย่างดี </a:t>
            </a:r>
            <a:endParaRPr lang="th-TH" sz="3600" dirty="0" smtClean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1268760"/>
            <a:ext cx="8229600" cy="1143000"/>
          </a:xfrm>
        </p:spPr>
        <p:txBody>
          <a:bodyPr/>
          <a:lstStyle/>
          <a:p>
            <a:r>
              <a:rPr lang="th-TH" b="1" dirty="0" smtClean="0">
                <a:solidFill>
                  <a:srgbClr val="6600CC"/>
                </a:solidFill>
                <a:latin typeface="AngsanaUPC" pitchFamily="18" charset="-34"/>
                <a:cs typeface="AngsanaUPC" pitchFamily="18" charset="-34"/>
              </a:rPr>
              <a:t>โครงการสร้างสื่อการเรียนการสอน </a:t>
            </a:r>
            <a:endParaRPr lang="th-TH" b="1" dirty="0">
              <a:solidFill>
                <a:srgbClr val="6600CC"/>
              </a:solidFill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2EB43-9FF1-4C0E-A5DE-ED3C7D2F179F}" type="slidenum">
              <a:rPr lang="en-US"/>
              <a:pPr/>
              <a:t>3</a:t>
            </a:fld>
            <a:endParaRPr lang="th-TH" dirty="0"/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971600" y="2276872"/>
            <a:ext cx="7416824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thaiDist"/>
            <a:r>
              <a:rPr lang="en-US" sz="3600" dirty="0" smtClean="0">
                <a:latin typeface="AngsanaUPC" pitchFamily="18" charset="-34"/>
                <a:cs typeface="AngsanaUPC" pitchFamily="18" charset="-34"/>
              </a:rPr>
              <a:t>        </a:t>
            </a:r>
            <a:r>
              <a:rPr lang="th-TH" sz="3600" dirty="0" smtClean="0">
                <a:latin typeface="AngsanaUPC" pitchFamily="18" charset="-34"/>
                <a:cs typeface="AngsanaUPC" pitchFamily="18" charset="-34"/>
              </a:rPr>
              <a:t>โครงการ</a:t>
            </a:r>
            <a:r>
              <a:rPr lang="th-TH" sz="3600" dirty="0" smtClean="0">
                <a:latin typeface="AngsanaUPC" pitchFamily="18" charset="-34"/>
                <a:cs typeface="AngsanaUPC" pitchFamily="18" charset="-34"/>
              </a:rPr>
              <a:t>สร้างสื่อการเรียนการสอน เป็นการนำเทคโนโลยีมาใช้ในการพัฒนาสื่อการเรียนการสอน คือ </a:t>
            </a:r>
            <a:br>
              <a:rPr lang="th-TH" sz="3600" dirty="0" smtClean="0">
                <a:latin typeface="AngsanaUPC" pitchFamily="18" charset="-34"/>
                <a:cs typeface="AngsanaUPC" pitchFamily="18" charset="-34"/>
              </a:rPr>
            </a:br>
            <a:r>
              <a:rPr lang="th-TH" sz="3600" dirty="0" smtClean="0">
                <a:latin typeface="AngsanaUPC" pitchFamily="18" charset="-34"/>
                <a:cs typeface="AngsanaUPC" pitchFamily="18" charset="-34"/>
              </a:rPr>
              <a:t>การนำเทคโนโลยี </a:t>
            </a:r>
            <a:r>
              <a:rPr lang="en-US" sz="3600" dirty="0" smtClean="0">
                <a:latin typeface="AngsanaUPC" pitchFamily="18" charset="-34"/>
                <a:cs typeface="AngsanaUPC" pitchFamily="18" charset="-34"/>
              </a:rPr>
              <a:t>AR (Augmented Reality) </a:t>
            </a:r>
            <a:r>
              <a:rPr lang="th-TH" sz="3600" dirty="0" smtClean="0">
                <a:latin typeface="AngsanaUPC" pitchFamily="18" charset="-34"/>
                <a:cs typeface="AngsanaUPC" pitchFamily="18" charset="-34"/>
              </a:rPr>
              <a:t>เข้ามาใช้ในการพัฒนาสื่อการเรียนการ</a:t>
            </a:r>
            <a:r>
              <a:rPr lang="th-TH" sz="3600" dirty="0" smtClean="0">
                <a:latin typeface="AngsanaUPC" pitchFamily="18" charset="-34"/>
                <a:cs typeface="AngsanaUPC" pitchFamily="18" charset="-34"/>
              </a:rPr>
              <a:t>สอน</a:t>
            </a:r>
            <a:endParaRPr lang="th-TH" sz="3600" dirty="0" smtClean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1268760"/>
            <a:ext cx="8229600" cy="1143000"/>
          </a:xfrm>
        </p:spPr>
        <p:txBody>
          <a:bodyPr/>
          <a:lstStyle/>
          <a:p>
            <a:r>
              <a:rPr lang="th-TH" b="1" dirty="0" smtClean="0">
                <a:solidFill>
                  <a:srgbClr val="6600CC"/>
                </a:solidFill>
                <a:latin typeface="AngsanaUPC" pitchFamily="18" charset="-34"/>
                <a:cs typeface="AngsanaUPC" pitchFamily="18" charset="-34"/>
              </a:rPr>
              <a:t>โครงการสร้างสื่อการเรียนการสอน </a:t>
            </a:r>
            <a:endParaRPr lang="th-TH" b="1" dirty="0">
              <a:solidFill>
                <a:srgbClr val="6600CC"/>
              </a:solidFill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2EB43-9FF1-4C0E-A5DE-ED3C7D2F179F}" type="slidenum">
              <a:rPr lang="en-US"/>
              <a:pPr/>
              <a:t>4</a:t>
            </a:fld>
            <a:endParaRPr lang="th-TH" dirty="0"/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899592" y="2492896"/>
            <a:ext cx="7416824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thaiDist"/>
            <a:r>
              <a:rPr lang="th-TH" sz="3600" dirty="0" smtClean="0">
                <a:latin typeface="AngsanaUPC" pitchFamily="18" charset="-34"/>
                <a:cs typeface="AngsanaUPC" pitchFamily="18" charset="-34"/>
              </a:rPr>
              <a:t>ซึ่ง</a:t>
            </a:r>
            <a:r>
              <a:rPr lang="th-TH" sz="3600" dirty="0" smtClean="0">
                <a:latin typeface="AngsanaUPC" pitchFamily="18" charset="-34"/>
                <a:cs typeface="AngsanaUPC" pitchFamily="18" charset="-34"/>
              </a:rPr>
              <a:t>เป็นเทคโนโลยีที่นำภาพเสมือน ที่เป็นรูปแบบ 3 มิติ จำลองเข้าสู่โลกจริงผ่านกล้องและการประมวลผลที่จะนำวัตถุมาทับซ้อนเข้าเป็นภาพเดียวกัน และใช้อำนวยความสะดวกให้ผู้เรียนเกิดการรับรู้หรือการเรียนรู้ได้อย่างมีประสิทธิภาพ</a:t>
            </a:r>
            <a:endParaRPr lang="th-TH" sz="3600" dirty="0" smtClean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1268760"/>
            <a:ext cx="8229600" cy="1143000"/>
          </a:xfrm>
        </p:spPr>
        <p:txBody>
          <a:bodyPr/>
          <a:lstStyle/>
          <a:p>
            <a:r>
              <a:rPr lang="th-TH" b="1" dirty="0" smtClean="0">
                <a:solidFill>
                  <a:srgbClr val="6600CC"/>
                </a:solidFill>
                <a:latin typeface="AngsanaUPC" pitchFamily="18" charset="-34"/>
                <a:cs typeface="AngsanaUPC" pitchFamily="18" charset="-34"/>
              </a:rPr>
              <a:t>โครงการสร้างสื่อการเรียนการสอน </a:t>
            </a:r>
            <a:endParaRPr lang="th-TH" b="1" dirty="0">
              <a:solidFill>
                <a:srgbClr val="6600CC"/>
              </a:solidFill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9DBA6-AD33-4F16-9EBF-98E70F162DA3}" type="slidenum">
              <a:rPr lang="en-US" smtClean="0"/>
              <a:pPr/>
              <a:t>5</a:t>
            </a:fld>
            <a:endParaRPr lang="th-TH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1988840"/>
            <a:ext cx="8136904" cy="3672408"/>
          </a:xfrm>
        </p:spPr>
        <p:txBody>
          <a:bodyPr/>
          <a:lstStyle/>
          <a:p>
            <a:pPr algn="l"/>
            <a:r>
              <a:rPr lang="th-TH" sz="4000" b="1" dirty="0" smtClean="0">
                <a:solidFill>
                  <a:srgbClr val="6600CC"/>
                </a:solidFill>
                <a:latin typeface="AngsanaUPC" pitchFamily="18" charset="-34"/>
                <a:cs typeface="AngsanaUPC" pitchFamily="18" charset="-34"/>
              </a:rPr>
              <a:t>สถานที่อบรม    </a:t>
            </a:r>
            <a:r>
              <a:rPr lang="en-US" sz="4000" b="1" dirty="0" smtClean="0">
                <a:solidFill>
                  <a:srgbClr val="6600CC"/>
                </a:solidFill>
                <a:latin typeface="AngsanaUPC" pitchFamily="18" charset="-34"/>
                <a:cs typeface="AngsanaUPC" pitchFamily="18" charset="-34"/>
              </a:rPr>
              <a:t>:  </a:t>
            </a:r>
            <a:r>
              <a:rPr lang="th-TH" sz="4000" b="1" dirty="0" smtClean="0">
                <a:latin typeface="AngsanaUPC" pitchFamily="18" charset="-34"/>
                <a:ea typeface="Calibri" pitchFamily="34" charset="0"/>
                <a:cs typeface="AngsanaUPC" pitchFamily="18" charset="-34"/>
              </a:rPr>
              <a:t>โรงเรียน</a:t>
            </a:r>
            <a:r>
              <a:rPr lang="th-TH" sz="4000" b="1" dirty="0" smtClean="0">
                <a:latin typeface="AngsanaUPC" pitchFamily="18" charset="-34"/>
                <a:ea typeface="Calibri" pitchFamily="34" charset="0"/>
                <a:cs typeface="AngsanaUPC" pitchFamily="18" charset="-34"/>
              </a:rPr>
              <a:t>ราชประชานุเคราะห์ 47 </a:t>
            </a:r>
            <a:r>
              <a:rPr lang="en-US" sz="4000" b="1" dirty="0" smtClean="0">
                <a:latin typeface="AngsanaUPC" pitchFamily="18" charset="-34"/>
                <a:ea typeface="Calibri" pitchFamily="34" charset="0"/>
                <a:cs typeface="AngsanaUPC" pitchFamily="18" charset="-34"/>
              </a:rPr>
              <a:t/>
            </a:r>
            <a:br>
              <a:rPr lang="en-US" sz="4000" b="1" dirty="0" smtClean="0">
                <a:latin typeface="AngsanaUPC" pitchFamily="18" charset="-34"/>
                <a:ea typeface="Calibri" pitchFamily="34" charset="0"/>
                <a:cs typeface="AngsanaUPC" pitchFamily="18" charset="-34"/>
              </a:rPr>
            </a:br>
            <a:r>
              <a:rPr lang="en-US" sz="4000" b="1" dirty="0" smtClean="0">
                <a:latin typeface="AngsanaUPC" pitchFamily="18" charset="-34"/>
                <a:ea typeface="Calibri" pitchFamily="34" charset="0"/>
                <a:cs typeface="AngsanaUPC" pitchFamily="18" charset="-34"/>
              </a:rPr>
              <a:t> </a:t>
            </a:r>
            <a:r>
              <a:rPr lang="en-US" sz="4000" b="1" dirty="0" smtClean="0">
                <a:latin typeface="AngsanaUPC" pitchFamily="18" charset="-34"/>
                <a:ea typeface="Calibri" pitchFamily="34" charset="0"/>
                <a:cs typeface="AngsanaUPC" pitchFamily="18" charset="-34"/>
              </a:rPr>
              <a:t>     </a:t>
            </a:r>
            <a:r>
              <a:rPr lang="th-TH" sz="4000" b="1" dirty="0" smtClean="0">
                <a:latin typeface="AngsanaUPC" pitchFamily="18" charset="-34"/>
                <a:ea typeface="Calibri" pitchFamily="34" charset="0"/>
                <a:cs typeface="AngsanaUPC" pitchFamily="18" charset="-34"/>
              </a:rPr>
              <a:t>                        จังหวัดเพชรบุรี</a:t>
            </a:r>
            <a:r>
              <a:rPr lang="en-US" sz="4000" b="1" dirty="0" smtClean="0">
                <a:latin typeface="AngsanaUPC" pitchFamily="18" charset="-34"/>
                <a:ea typeface="Calibri" pitchFamily="34" charset="0"/>
                <a:cs typeface="AngsanaUPC" pitchFamily="18" charset="-34"/>
              </a:rPr>
              <a:t/>
            </a:r>
            <a:br>
              <a:rPr lang="en-US" sz="4000" b="1" dirty="0" smtClean="0">
                <a:latin typeface="AngsanaUPC" pitchFamily="18" charset="-34"/>
                <a:ea typeface="Calibri" pitchFamily="34" charset="0"/>
                <a:cs typeface="AngsanaUPC" pitchFamily="18" charset="-34"/>
              </a:rPr>
            </a:br>
            <a:r>
              <a:rPr lang="th-TH" sz="4000" b="1" dirty="0" smtClean="0">
                <a:solidFill>
                  <a:srgbClr val="9933FF"/>
                </a:solidFill>
                <a:latin typeface="AngsanaUPC" pitchFamily="18" charset="-34"/>
                <a:ea typeface="Calibri" pitchFamily="34" charset="0"/>
                <a:cs typeface="AngsanaUPC" pitchFamily="18" charset="-34"/>
              </a:rPr>
              <a:t>วันที่ดำเนินการ  </a:t>
            </a:r>
            <a:r>
              <a:rPr lang="en-US" sz="4000" b="1" dirty="0" smtClean="0">
                <a:solidFill>
                  <a:srgbClr val="9933FF"/>
                </a:solidFill>
                <a:latin typeface="AngsanaUPC" pitchFamily="18" charset="-34"/>
                <a:ea typeface="Calibri" pitchFamily="34" charset="0"/>
                <a:cs typeface="AngsanaUPC" pitchFamily="18" charset="-34"/>
              </a:rPr>
              <a:t>:</a:t>
            </a:r>
            <a:r>
              <a:rPr lang="th-TH" sz="4000" b="1" dirty="0" smtClean="0">
                <a:solidFill>
                  <a:srgbClr val="9933FF"/>
                </a:solidFill>
                <a:latin typeface="AngsanaUPC" pitchFamily="18" charset="-34"/>
                <a:ea typeface="Calibri" pitchFamily="34" charset="0"/>
                <a:cs typeface="AngsanaUPC" pitchFamily="18" charset="-34"/>
              </a:rPr>
              <a:t>  </a:t>
            </a:r>
            <a:r>
              <a:rPr lang="th-TH" sz="4000" b="1" dirty="0" smtClean="0">
                <a:latin typeface="AngsanaUPC" pitchFamily="18" charset="-34"/>
                <a:ea typeface="Calibri" pitchFamily="34" charset="0"/>
                <a:cs typeface="AngsanaUPC" pitchFamily="18" charset="-34"/>
              </a:rPr>
              <a:t>ระยะที่ 1 คือ 3-5 สิงหาคม 2561</a:t>
            </a:r>
            <a:br>
              <a:rPr lang="th-TH" sz="4000" b="1" dirty="0" smtClean="0">
                <a:latin typeface="AngsanaUPC" pitchFamily="18" charset="-34"/>
                <a:ea typeface="Calibri" pitchFamily="34" charset="0"/>
                <a:cs typeface="AngsanaUPC" pitchFamily="18" charset="-34"/>
              </a:rPr>
            </a:br>
            <a:r>
              <a:rPr lang="th-TH" sz="4000" b="1" dirty="0" smtClean="0">
                <a:latin typeface="AngsanaUPC" pitchFamily="18" charset="-34"/>
                <a:ea typeface="Calibri" pitchFamily="34" charset="0"/>
                <a:cs typeface="AngsanaUPC" pitchFamily="18" charset="-34"/>
              </a:rPr>
              <a:t>                              ระยะที่ 2 คือ 12-13 สิงหาคม 2561</a:t>
            </a:r>
            <a:br>
              <a:rPr lang="th-TH" sz="4000" b="1" dirty="0" smtClean="0">
                <a:latin typeface="AngsanaUPC" pitchFamily="18" charset="-34"/>
                <a:ea typeface="Calibri" pitchFamily="34" charset="0"/>
                <a:cs typeface="AngsanaUPC" pitchFamily="18" charset="-34"/>
              </a:rPr>
            </a:br>
            <a:r>
              <a:rPr lang="th-TH" sz="4000" b="1" dirty="0" smtClean="0">
                <a:solidFill>
                  <a:srgbClr val="9933FF"/>
                </a:solidFill>
                <a:latin typeface="AngsanaUPC" pitchFamily="18" charset="-34"/>
                <a:ea typeface="Calibri" pitchFamily="34" charset="0"/>
                <a:cs typeface="AngsanaUPC" pitchFamily="18" charset="-34"/>
              </a:rPr>
              <a:t>ผู้เข้ารับการอบรม </a:t>
            </a:r>
            <a:r>
              <a:rPr lang="en-US" sz="4000" b="1" dirty="0" smtClean="0">
                <a:solidFill>
                  <a:srgbClr val="9933FF"/>
                </a:solidFill>
                <a:latin typeface="AngsanaUPC" pitchFamily="18" charset="-34"/>
                <a:ea typeface="Calibri" pitchFamily="34" charset="0"/>
                <a:cs typeface="AngsanaUPC" pitchFamily="18" charset="-34"/>
              </a:rPr>
              <a:t>: </a:t>
            </a:r>
            <a:r>
              <a:rPr lang="th-TH" sz="4000" b="1" dirty="0" smtClean="0">
                <a:latin typeface="AngsanaUPC" pitchFamily="18" charset="-34"/>
                <a:ea typeface="Calibri" pitchFamily="34" charset="0"/>
                <a:cs typeface="AngsanaUPC" pitchFamily="18" charset="-34"/>
              </a:rPr>
              <a:t>15 คน</a:t>
            </a:r>
            <a:br>
              <a:rPr lang="th-TH" sz="4000" b="1" dirty="0" smtClean="0">
                <a:latin typeface="AngsanaUPC" pitchFamily="18" charset="-34"/>
                <a:ea typeface="Calibri" pitchFamily="34" charset="0"/>
                <a:cs typeface="AngsanaUPC" pitchFamily="18" charset="-34"/>
              </a:rPr>
            </a:br>
            <a:endParaRPr lang="th-TH" sz="4000" b="1" dirty="0">
              <a:solidFill>
                <a:srgbClr val="6600CC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971600" y="2132856"/>
            <a:ext cx="648072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r>
              <a:rPr lang="th-TH" sz="3600" dirty="0" smtClean="0">
                <a:latin typeface="AngsanaUPC" pitchFamily="18" charset="-34"/>
                <a:ea typeface="Calibri" pitchFamily="34" charset="0"/>
                <a:cs typeface="AngsanaUPC" pitchFamily="18" charset="-34"/>
              </a:rPr>
              <a:t> </a:t>
            </a:r>
            <a:endParaRPr lang="th-TH" sz="3600" b="1" dirty="0" smtClean="0">
              <a:latin typeface="AngsanaUPC" pitchFamily="18" charset="-34"/>
              <a:ea typeface="Calibri" pitchFamily="34" charset="0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9DBA6-AD33-4F16-9EBF-98E70F162DA3}" type="slidenum">
              <a:rPr lang="en-US" smtClean="0"/>
              <a:pPr/>
              <a:t>6</a:t>
            </a:fld>
            <a:endParaRPr lang="th-TH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1052736"/>
            <a:ext cx="8229600" cy="1143000"/>
          </a:xfrm>
        </p:spPr>
        <p:txBody>
          <a:bodyPr/>
          <a:lstStyle/>
          <a:p>
            <a:r>
              <a:rPr lang="th-TH" b="1" dirty="0" smtClean="0">
                <a:solidFill>
                  <a:srgbClr val="6600CC"/>
                </a:solidFill>
                <a:latin typeface="AngsanaUPC" pitchFamily="18" charset="-34"/>
                <a:cs typeface="AngsanaUPC" pitchFamily="18" charset="-34"/>
              </a:rPr>
              <a:t>กระบวนการดำเนินงาน</a:t>
            </a:r>
            <a:endParaRPr lang="th-TH" b="1" dirty="0">
              <a:solidFill>
                <a:srgbClr val="6600CC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971600" y="1988840"/>
            <a:ext cx="7344816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thaiDi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th-TH" sz="3600" dirty="0" smtClean="0">
                <a:latin typeface="AngsanaUPC" pitchFamily="18" charset="-34"/>
                <a:ea typeface="Calibri" pitchFamily="34" charset="0"/>
                <a:cs typeface="AngsanaUPC" pitchFamily="18" charset="-34"/>
              </a:rPr>
              <a:t>       </a:t>
            </a:r>
            <a:r>
              <a:rPr lang="en-US" sz="3600" dirty="0" smtClean="0">
                <a:latin typeface="AngsanaUPC" pitchFamily="18" charset="-34"/>
                <a:ea typeface="Calibri" pitchFamily="34" charset="0"/>
                <a:cs typeface="AngsanaUPC" pitchFamily="18" charset="-34"/>
              </a:rPr>
              <a:t> </a:t>
            </a:r>
            <a:r>
              <a:rPr lang="th-TH" sz="3600" dirty="0" smtClean="0">
                <a:latin typeface="AngsanaUPC" pitchFamily="18" charset="-34"/>
                <a:ea typeface="Calibri" pitchFamily="34" charset="0"/>
                <a:cs typeface="AngsanaUPC" pitchFamily="18" charset="-34"/>
              </a:rPr>
              <a:t>ผู้</a:t>
            </a:r>
            <a:r>
              <a:rPr lang="th-TH" sz="3600" dirty="0" smtClean="0">
                <a:latin typeface="AngsanaUPC" pitchFamily="18" charset="-34"/>
                <a:ea typeface="Calibri" pitchFamily="34" charset="0"/>
                <a:cs typeface="AngsanaUPC" pitchFamily="18" charset="-34"/>
              </a:rPr>
              <a:t>จัดและคณะทำงาน</a:t>
            </a:r>
            <a:r>
              <a:rPr kumimoji="0" lang="th-TH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UPC" pitchFamily="18" charset="-34"/>
                <a:ea typeface="Calibri" pitchFamily="34" charset="0"/>
                <a:cs typeface="AngsanaUPC" pitchFamily="18" charset="-34"/>
              </a:rPr>
              <a:t>ได้มีการจัดกระบวนการใน</a:t>
            </a:r>
            <a:br>
              <a:rPr kumimoji="0" lang="th-TH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UPC" pitchFamily="18" charset="-34"/>
                <a:ea typeface="Calibri" pitchFamily="34" charset="0"/>
                <a:cs typeface="AngsanaUPC" pitchFamily="18" charset="-34"/>
              </a:rPr>
            </a:br>
            <a:r>
              <a:rPr kumimoji="0" lang="th-TH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UPC" pitchFamily="18" charset="-34"/>
                <a:ea typeface="Calibri" pitchFamily="34" charset="0"/>
                <a:cs typeface="AngsanaUPC" pitchFamily="18" charset="-34"/>
              </a:rPr>
              <a:t>การเรียนรู้ให้กับผู้เข้าอบรมในโครงการ</a:t>
            </a:r>
            <a:r>
              <a:rPr kumimoji="0" lang="th-TH" sz="3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UPC" pitchFamily="18" charset="-34"/>
                <a:ea typeface="Calibri" pitchFamily="34" charset="0"/>
                <a:cs typeface="AngsanaUPC" pitchFamily="18" charset="-34"/>
              </a:rPr>
              <a:t> </a:t>
            </a:r>
            <a:r>
              <a:rPr kumimoji="0" lang="th-TH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UPC" pitchFamily="18" charset="-34"/>
                <a:ea typeface="Calibri" pitchFamily="34" charset="0"/>
                <a:cs typeface="AngsanaUPC" pitchFamily="18" charset="-34"/>
              </a:rPr>
              <a:t>ดังนี้</a:t>
            </a:r>
          </a:p>
          <a:p>
            <a:pPr lvl="0" algn="thaiDist"/>
            <a:r>
              <a:rPr lang="en-US" sz="3600" dirty="0" smtClean="0">
                <a:solidFill>
                  <a:srgbClr val="FF0000"/>
                </a:solidFill>
                <a:latin typeface="AngsanaUPC" pitchFamily="18" charset="-34"/>
                <a:ea typeface="Calibri" pitchFamily="34" charset="0"/>
                <a:cs typeface="AngsanaUPC" pitchFamily="18" charset="-34"/>
              </a:rPr>
              <a:t>        </a:t>
            </a:r>
            <a:r>
              <a:rPr lang="th-TH" sz="3600" b="1" dirty="0" smtClean="0">
                <a:solidFill>
                  <a:srgbClr val="660033"/>
                </a:solidFill>
                <a:latin typeface="AngsanaUPC" pitchFamily="18" charset="-34"/>
                <a:ea typeface="Calibri" pitchFamily="34" charset="0"/>
                <a:cs typeface="AngsanaUPC" pitchFamily="18" charset="-34"/>
              </a:rPr>
              <a:t>ระยะที่ 1  จัดวันที่ 3-5 สิงหาคม 2561</a:t>
            </a:r>
          </a:p>
          <a:p>
            <a:pPr lvl="0" algn="thaiDist"/>
            <a:r>
              <a:rPr lang="th-TH" sz="3600" b="1" dirty="0" smtClean="0">
                <a:solidFill>
                  <a:srgbClr val="660033"/>
                </a:solidFill>
                <a:latin typeface="AngsanaUPC" pitchFamily="18" charset="-34"/>
                <a:ea typeface="Calibri" pitchFamily="34" charset="0"/>
                <a:cs typeface="AngsanaUPC" pitchFamily="18" charset="-34"/>
              </a:rPr>
              <a:t>กิจกรรม</a:t>
            </a:r>
            <a:r>
              <a:rPr lang="th-TH" sz="3600" b="1" dirty="0" smtClean="0">
                <a:solidFill>
                  <a:srgbClr val="660033"/>
                </a:solidFill>
                <a:latin typeface="AngsanaUPC" pitchFamily="18" charset="-34"/>
                <a:ea typeface="Calibri" pitchFamily="34" charset="0"/>
                <a:cs typeface="AngsanaUPC" pitchFamily="18" charset="-34"/>
              </a:rPr>
              <a:t>ที่ 1 ภาคบรรยายทฤษฎี/ฝึกปฏิบัติ</a:t>
            </a:r>
          </a:p>
          <a:p>
            <a:pPr lvl="0" algn="thaiDist"/>
            <a:r>
              <a:rPr lang="th-TH" sz="3600" dirty="0" smtClean="0">
                <a:latin typeface="AngsanaUPC" pitchFamily="18" charset="-34"/>
                <a:ea typeface="Calibri" pitchFamily="34" charset="0"/>
                <a:cs typeface="AngsanaUPC" pitchFamily="18" charset="-34"/>
              </a:rPr>
              <a:t>1.1 </a:t>
            </a:r>
            <a:r>
              <a:rPr lang="th-TH" sz="3600" dirty="0" smtClean="0">
                <a:latin typeface="AngsanaUPC" pitchFamily="18" charset="-34"/>
                <a:ea typeface="Calibri" pitchFamily="34" charset="0"/>
                <a:cs typeface="AngsanaUPC" pitchFamily="18" charset="-34"/>
              </a:rPr>
              <a:t>การออกแบบระบบการสอน</a:t>
            </a:r>
          </a:p>
          <a:p>
            <a:pPr lvl="0" algn="thaiDist"/>
            <a:r>
              <a:rPr lang="th-TH" sz="3600" dirty="0" smtClean="0">
                <a:latin typeface="AngsanaUPC" pitchFamily="18" charset="-34"/>
                <a:ea typeface="Calibri" pitchFamily="34" charset="0"/>
                <a:cs typeface="AngsanaUPC" pitchFamily="18" charset="-34"/>
              </a:rPr>
              <a:t>1.2 การออกแบบบทเรียนคอมพิวเตอร์</a:t>
            </a:r>
          </a:p>
          <a:p>
            <a:pPr lvl="0" algn="thaiDist"/>
            <a:r>
              <a:rPr lang="th-TH" sz="3600" dirty="0" smtClean="0">
                <a:latin typeface="AngsanaUPC" pitchFamily="18" charset="-34"/>
                <a:ea typeface="Calibri" pitchFamily="34" charset="0"/>
                <a:cs typeface="AngsanaUPC" pitchFamily="18" charset="-34"/>
              </a:rPr>
              <a:t>1.3 การวิเคราะห์วัตถุประสงค์</a:t>
            </a:r>
          </a:p>
          <a:p>
            <a:pPr lvl="0" algn="thaiDist"/>
            <a:r>
              <a:rPr lang="th-TH" sz="3600" dirty="0" smtClean="0">
                <a:latin typeface="AngsanaUPC" pitchFamily="18" charset="-34"/>
                <a:ea typeface="Calibri" pitchFamily="34" charset="0"/>
                <a:cs typeface="AngsanaUPC" pitchFamily="18" charset="-34"/>
              </a:rPr>
              <a:t>1.4 การวิเคราะห์เนื้อหาและยุทธวิธีการสอน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9DBA6-AD33-4F16-9EBF-98E70F162DA3}" type="slidenum">
              <a:rPr lang="en-US" smtClean="0"/>
              <a:pPr/>
              <a:t>7</a:t>
            </a:fld>
            <a:endParaRPr lang="th-TH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1268760"/>
            <a:ext cx="8229600" cy="1143000"/>
          </a:xfrm>
        </p:spPr>
        <p:txBody>
          <a:bodyPr/>
          <a:lstStyle/>
          <a:p>
            <a:r>
              <a:rPr lang="th-TH" b="1" dirty="0" smtClean="0">
                <a:solidFill>
                  <a:srgbClr val="6600CC"/>
                </a:solidFill>
                <a:latin typeface="AngsanaUPC" pitchFamily="18" charset="-34"/>
                <a:cs typeface="AngsanaUPC" pitchFamily="18" charset="-34"/>
              </a:rPr>
              <a:t>กระบวนการดำเนินงาน</a:t>
            </a:r>
            <a:endParaRPr lang="th-TH" b="1" dirty="0">
              <a:solidFill>
                <a:srgbClr val="6600CC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971600" y="2348880"/>
            <a:ext cx="720080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th-TH" sz="3600" b="1" dirty="0" smtClean="0">
                <a:solidFill>
                  <a:srgbClr val="660033"/>
                </a:solidFill>
              </a:rPr>
              <a:t>กิจกรรมที่ 2 ภาคบรรยายทฤษฎี/ฝึกปฏิบัติ</a:t>
            </a:r>
            <a:endParaRPr lang="en-US" sz="3600" b="1" dirty="0" smtClean="0">
              <a:solidFill>
                <a:srgbClr val="660033"/>
              </a:solidFill>
            </a:endParaRPr>
          </a:p>
          <a:p>
            <a:r>
              <a:rPr lang="th-TH" sz="3600" dirty="0" smtClean="0"/>
              <a:t>2.1 การหาคุณภาพของแบบทดสอบ</a:t>
            </a:r>
            <a:endParaRPr lang="en-US" sz="3600" dirty="0" smtClean="0"/>
          </a:p>
          <a:p>
            <a:r>
              <a:rPr lang="th-TH" sz="3600" dirty="0" smtClean="0"/>
              <a:t>2.2 การออกแบบตัว</a:t>
            </a:r>
            <a:r>
              <a:rPr lang="th-TH" sz="3600" dirty="0" smtClean="0"/>
              <a:t>บทเรียน</a:t>
            </a:r>
          </a:p>
          <a:p>
            <a:r>
              <a:rPr lang="th-TH" sz="3600" b="1" dirty="0" smtClean="0">
                <a:solidFill>
                  <a:srgbClr val="660033"/>
                </a:solidFill>
              </a:rPr>
              <a:t>กิจกรรม</a:t>
            </a:r>
            <a:r>
              <a:rPr lang="th-TH" sz="3600" b="1" dirty="0" smtClean="0">
                <a:solidFill>
                  <a:srgbClr val="660033"/>
                </a:solidFill>
              </a:rPr>
              <a:t>ที่ 3 ฝึกปฏิบัติสร้างสื่อการเรียนการสอน</a:t>
            </a:r>
          </a:p>
          <a:p>
            <a:r>
              <a:rPr lang="th-TH" sz="3600" dirty="0" smtClean="0"/>
              <a:t>3.1 การพัฒนา/สร้าง บทเรียน</a:t>
            </a:r>
            <a:r>
              <a:rPr lang="th-TH" sz="3600" dirty="0" smtClean="0"/>
              <a:t>คอมพิวเตอร์</a:t>
            </a:r>
            <a:endParaRPr lang="th-TH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9DBA6-AD33-4F16-9EBF-98E70F162DA3}" type="slidenum">
              <a:rPr lang="en-US" smtClean="0"/>
              <a:pPr/>
              <a:t>8</a:t>
            </a:fld>
            <a:endParaRPr lang="th-TH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1052736"/>
            <a:ext cx="8229600" cy="1143000"/>
          </a:xfrm>
        </p:spPr>
        <p:txBody>
          <a:bodyPr/>
          <a:lstStyle/>
          <a:p>
            <a:r>
              <a:rPr lang="th-TH" b="1" dirty="0" smtClean="0">
                <a:solidFill>
                  <a:srgbClr val="6600CC"/>
                </a:solidFill>
                <a:latin typeface="AngsanaUPC" pitchFamily="18" charset="-34"/>
                <a:cs typeface="AngsanaUPC" pitchFamily="18" charset="-34"/>
              </a:rPr>
              <a:t>กระบวนการดำเนินงาน</a:t>
            </a:r>
            <a:endParaRPr lang="th-TH" b="1" dirty="0">
              <a:solidFill>
                <a:srgbClr val="6600CC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971600" y="2420888"/>
            <a:ext cx="7344816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thaiDi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th-TH" sz="3600" b="1" dirty="0" smtClean="0">
                <a:solidFill>
                  <a:srgbClr val="660033"/>
                </a:solidFill>
                <a:latin typeface="AngsanaUPC" pitchFamily="18" charset="-34"/>
                <a:ea typeface="Calibri" pitchFamily="34" charset="0"/>
                <a:cs typeface="AngsanaUPC" pitchFamily="18" charset="-34"/>
              </a:rPr>
              <a:t>        ระยะที่ 2  จัดวันที่ 12-13 สิงหาคม 2561</a:t>
            </a:r>
          </a:p>
          <a:p>
            <a:pPr marL="0" marR="0" lvl="0" indent="0" algn="thaiDi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th-TH" sz="3600" b="1" dirty="0" smtClean="0">
                <a:solidFill>
                  <a:srgbClr val="660033"/>
                </a:solidFill>
                <a:latin typeface="AngsanaUPC" pitchFamily="18" charset="-34"/>
                <a:ea typeface="Calibri" pitchFamily="34" charset="0"/>
                <a:cs typeface="AngsanaUPC" pitchFamily="18" charset="-34"/>
              </a:rPr>
              <a:t>กิจกรรม</a:t>
            </a:r>
            <a:r>
              <a:rPr lang="th-TH" sz="3600" b="1" dirty="0" smtClean="0">
                <a:solidFill>
                  <a:srgbClr val="660033"/>
                </a:solidFill>
                <a:latin typeface="AngsanaUPC" pitchFamily="18" charset="-34"/>
                <a:ea typeface="Calibri" pitchFamily="34" charset="0"/>
                <a:cs typeface="AngsanaUPC" pitchFamily="18" charset="-34"/>
              </a:rPr>
              <a:t>ที่ 4 ทดลองใช้/ประเมินผล</a:t>
            </a:r>
          </a:p>
          <a:p>
            <a:pPr lvl="0" algn="thaiDist"/>
            <a:r>
              <a:rPr lang="th-TH" sz="3600" dirty="0" smtClean="0">
                <a:latin typeface="AngsanaUPC" pitchFamily="18" charset="-34"/>
                <a:ea typeface="Calibri" pitchFamily="34" charset="0"/>
                <a:cs typeface="AngsanaUPC" pitchFamily="18" charset="-34"/>
              </a:rPr>
              <a:t>4.1 การทดลองใช้บทเรียนคอมพิวเตอร์</a:t>
            </a:r>
          </a:p>
          <a:p>
            <a:pPr lvl="0" algn="thaiDist"/>
            <a:r>
              <a:rPr lang="th-TH" sz="3600" dirty="0" smtClean="0">
                <a:latin typeface="AngsanaUPC" pitchFamily="18" charset="-34"/>
                <a:ea typeface="Calibri" pitchFamily="34" charset="0"/>
                <a:cs typeface="AngsanaUPC" pitchFamily="18" charset="-34"/>
              </a:rPr>
              <a:t>4.2 การประเมินผลบทเรียนคอมพิวเตอร์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9DBA6-AD33-4F16-9EBF-98E70F162DA3}" type="slidenum">
              <a:rPr lang="en-US" smtClean="0"/>
              <a:pPr/>
              <a:t>9</a:t>
            </a:fld>
            <a:endParaRPr lang="th-TH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1268760"/>
            <a:ext cx="8229600" cy="1143000"/>
          </a:xfrm>
        </p:spPr>
        <p:txBody>
          <a:bodyPr/>
          <a:lstStyle/>
          <a:p>
            <a:r>
              <a:rPr lang="th-TH" sz="4000" b="1" dirty="0" smtClean="0">
                <a:solidFill>
                  <a:srgbClr val="6600CC"/>
                </a:solidFill>
                <a:latin typeface="AngsanaUPC" pitchFamily="18" charset="-34"/>
                <a:cs typeface="AngsanaUPC" pitchFamily="18" charset="-34"/>
              </a:rPr>
              <a:t>ผลที่คาดว่าจะได้รับ</a:t>
            </a:r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971600" y="2204864"/>
            <a:ext cx="7632848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th-TH" sz="3600" dirty="0" smtClean="0"/>
              <a:t>1. ครู </a:t>
            </a:r>
            <a:r>
              <a:rPr lang="th-TH" sz="3600" dirty="0" smtClean="0"/>
              <a:t>อาจารย์ ได้พัฒนาสื่อการเรียนการสอนอย่างเป็น</a:t>
            </a:r>
            <a:r>
              <a:rPr lang="th-TH" sz="3600" dirty="0" smtClean="0"/>
              <a:t>ระบบและ</a:t>
            </a:r>
            <a:r>
              <a:rPr lang="th-TH" sz="3600" dirty="0" smtClean="0"/>
              <a:t>มีประสิทธิภาพ	</a:t>
            </a:r>
            <a:endParaRPr lang="en-US" sz="3600" dirty="0" smtClean="0"/>
          </a:p>
          <a:p>
            <a:r>
              <a:rPr lang="th-TH" sz="3600" dirty="0" smtClean="0"/>
              <a:t>2</a:t>
            </a:r>
            <a:r>
              <a:rPr lang="th-TH" sz="3600" dirty="0" smtClean="0"/>
              <a:t>. ช่วยประหยัดเวลาเรียน โดยใช้เวลาน้อย แต่นักเรียนสามารถเรียนรู้ได้มากขึ้น 	</a:t>
            </a:r>
            <a:endParaRPr lang="en-US" sz="3600" dirty="0" smtClean="0"/>
          </a:p>
          <a:p>
            <a:r>
              <a:rPr lang="th-TH" sz="3600" dirty="0" smtClean="0"/>
              <a:t>3</a:t>
            </a:r>
            <a:r>
              <a:rPr lang="th-TH" sz="3600" dirty="0" smtClean="0"/>
              <a:t>. ลดการบรรยายของผู้สอน แต่ช่วยให้เข้าใจง่ายขึ้น	</a:t>
            </a:r>
            <a:endParaRPr lang="en-US" sz="3600" dirty="0" smtClean="0"/>
          </a:p>
          <a:p>
            <a:r>
              <a:rPr lang="th-TH" sz="3600" dirty="0" smtClean="0"/>
              <a:t>4</a:t>
            </a:r>
            <a:r>
              <a:rPr lang="th-TH" sz="3600" dirty="0" smtClean="0"/>
              <a:t>. เป็นเครื่องมือสำหรับครูในการวินิจฉัยผลการเรียน และช่วยในการสอนซ่อมเสริม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การออกแบบเริ่มต้น">
  <a:themeElements>
    <a:clrScheme name="การออกแบบเริ่มต้น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เทคนิค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การออกแบบเริ่มต้น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การออกแบบเริ่มต้น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การออกแบบเริ่มต้น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การออกแบบเริ่มต้น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การออกแบบเริ่มต้น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การออกแบบเริ่มต้น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การออกแบบเริ่มต้น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การออกแบบเริ่มต้น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การออกแบบเริ่มต้น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การออกแบบเริ่มต้น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การออกแบบเริ่มต้น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การออกแบบเริ่มต้น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ชุดรูปแบบของ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ชุดรูปแบบของ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3843212</TotalTime>
  <Words>257</Words>
  <Application>Microsoft Office PowerPoint</Application>
  <PresentationFormat>On-screen Show (4:3)</PresentationFormat>
  <Paragraphs>52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การออกแบบเริ่มต้น</vt:lpstr>
      <vt:lpstr>Slide 1</vt:lpstr>
      <vt:lpstr>โครงการสร้างสื่อการเรียนการสอน </vt:lpstr>
      <vt:lpstr>โครงการสร้างสื่อการเรียนการสอน </vt:lpstr>
      <vt:lpstr>โครงการสร้างสื่อการเรียนการสอน </vt:lpstr>
      <vt:lpstr>สถานที่อบรม    :  โรงเรียนราชประชานุเคราะห์ 47                                จังหวัดเพชรบุรี วันที่ดำเนินการ  :  ระยะที่ 1 คือ 3-5 สิงหาคม 2561                               ระยะที่ 2 คือ 12-13 สิงหาคม 2561 ผู้เข้ารับการอบรม : 15 คน </vt:lpstr>
      <vt:lpstr>กระบวนการดำเนินงาน</vt:lpstr>
      <vt:lpstr>กระบวนการดำเนินงาน</vt:lpstr>
      <vt:lpstr>กระบวนการดำเนินงาน</vt:lpstr>
      <vt:lpstr>ผลที่คาดว่าจะได้รับ</vt:lpstr>
      <vt:lpstr>สาเหตุที่จัดอบรมล่าช้า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ภาพนิ่ง 1</dc:title>
  <dc:creator>LENOVO</dc:creator>
  <cp:lastModifiedBy>Administrator</cp:lastModifiedBy>
  <cp:revision>84</cp:revision>
  <dcterms:created xsi:type="dcterms:W3CDTF">2009-07-27T04:21:00Z</dcterms:created>
  <dcterms:modified xsi:type="dcterms:W3CDTF">2018-08-01T13:14:42Z</dcterms:modified>
</cp:coreProperties>
</file>