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374" r:id="rId4"/>
    <p:sldId id="388" r:id="rId5"/>
    <p:sldId id="391" r:id="rId6"/>
    <p:sldId id="379" r:id="rId7"/>
    <p:sldId id="389" r:id="rId8"/>
    <p:sldId id="390" r:id="rId9"/>
    <p:sldId id="383" r:id="rId10"/>
    <p:sldId id="382" r:id="rId11"/>
    <p:sldId id="387" r:id="rId12"/>
  </p:sldIdLst>
  <p:sldSz cx="9144000" cy="6858000" type="screen4x3"/>
  <p:notesSz cx="9144000" cy="6858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660033"/>
    <a:srgbClr val="6600CC"/>
    <a:srgbClr val="006600"/>
    <a:srgbClr val="FF3300"/>
    <a:srgbClr val="66FFFF"/>
    <a:srgbClr val="000099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9" autoAdjust="0"/>
    <p:restoredTop sz="94660"/>
  </p:normalViewPr>
  <p:slideViewPr>
    <p:cSldViewPr>
      <p:cViewPr varScale="1">
        <p:scale>
          <a:sx n="74" d="100"/>
          <a:sy n="74" d="100"/>
        </p:scale>
        <p:origin x="-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ED206F-8322-4034-9791-9B31413B36E6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86F7DD-E8C8-446B-A17A-9FCB5277E0A6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D0327-8B73-425E-9166-0A6F2AA308C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14A0C-DD32-4E30-9422-C99F7CAD12E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28C98-EC64-4660-8B2B-EAB4448FB84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9DBA6-AD33-4F16-9EBF-98E70F162DA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42CA0-7DB6-487B-884C-409C9C6E206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3637F-28B0-4BD5-9AE4-F590508FD0E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9CC7C-C70C-4922-A3F3-8F0BEDE7A0C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94DDC-C7BF-49D8-96A0-F979C6D1E90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F1AFB-E2E7-499F-8EBE-C607A4F26C5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9C5C5-C5E8-485E-A46D-FBEEA583AF0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6063F-BA1E-4225-9193-4DF5522834B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F210B9-9278-4F3B-B8CF-97FE6C446464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4F83-399D-4BFF-915F-676038B462B3}" type="slidenum">
              <a:rPr lang="en-US"/>
              <a:pPr/>
              <a:t>1</a:t>
            </a:fld>
            <a:endParaRPr lang="th-TH" dirty="0"/>
          </a:p>
        </p:txBody>
      </p:sp>
      <p:pic>
        <p:nvPicPr>
          <p:cNvPr id="10242" name="Picture 2" descr="Th1-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5084763"/>
            <a:ext cx="868363" cy="1366837"/>
          </a:xfrm>
          <a:prstGeom prst="rect">
            <a:avLst/>
          </a:prstGeom>
          <a:noFill/>
        </p:spPr>
      </p:pic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835696" y="4005064"/>
            <a:ext cx="5516686" cy="22987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 dirty="0" smtClean="0">
                <a:ln w="12700" cap="rnd" cmpd="thickThin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innerShdw blurRad="711200" dist="914400" dir="5700000">
                    <a:srgbClr val="002060">
                      <a:alpha val="0"/>
                    </a:srgbClr>
                  </a:innerShdw>
                </a:effectLst>
                <a:latin typeface="AngsanaUPC" pitchFamily="18" charset="-34"/>
                <a:cs typeface="AngsanaUPC" pitchFamily="18" charset="-34"/>
              </a:rPr>
              <a:t>ดร.ขนิษฐา      </a:t>
            </a:r>
            <a:r>
              <a:rPr lang="th-TH" sz="3600" kern="10" dirty="0">
                <a:ln w="12700" cap="rnd" cmpd="thickThin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innerShdw blurRad="711200" dist="914400" dir="5700000">
                    <a:srgbClr val="002060">
                      <a:alpha val="0"/>
                    </a:srgbClr>
                  </a:innerShdw>
                </a:effectLst>
                <a:latin typeface="AngsanaUPC" pitchFamily="18" charset="-34"/>
                <a:cs typeface="AngsanaUPC" pitchFamily="18" charset="-34"/>
              </a:rPr>
              <a:t>ดี</a:t>
            </a:r>
            <a:r>
              <a:rPr lang="th-TH" sz="3600" kern="10" dirty="0" smtClean="0">
                <a:ln w="12700" cap="rnd" cmpd="thickThin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innerShdw blurRad="711200" dist="914400" dir="5700000">
                    <a:srgbClr val="002060">
                      <a:alpha val="0"/>
                    </a:srgbClr>
                  </a:innerShdw>
                </a:effectLst>
                <a:latin typeface="AngsanaUPC" pitchFamily="18" charset="-34"/>
                <a:cs typeface="AngsanaUPC" pitchFamily="18" charset="-34"/>
              </a:rPr>
              <a:t>สุบิน และนักศึกษา</a:t>
            </a:r>
          </a:p>
          <a:p>
            <a:pPr algn="ctr"/>
            <a:r>
              <a:rPr lang="th-TH" sz="3600" kern="10" dirty="0" smtClean="0">
                <a:ln w="12700" cap="rnd" cmpd="thickThin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innerShdw blurRad="711200" dist="914400" dir="5700000">
                    <a:srgbClr val="002060">
                      <a:alpha val="0"/>
                    </a:srgbClr>
                  </a:innerShdw>
                </a:effectLst>
                <a:latin typeface="AngsanaUPC" pitchFamily="18" charset="-34"/>
                <a:cs typeface="AngsanaUPC" pitchFamily="18" charset="-34"/>
              </a:rPr>
              <a:t>สาขาวิชาวิศวกรรมคอมพิวเตอร์</a:t>
            </a:r>
            <a:endParaRPr lang="th-TH" sz="3600" kern="10" dirty="0">
              <a:ln w="12700" cap="rnd" cmpd="thickThin">
                <a:solidFill>
                  <a:srgbClr val="0066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innerShdw blurRad="711200" dist="914400" dir="5700000">
                  <a:srgbClr val="002060">
                    <a:alpha val="0"/>
                  </a:srgbClr>
                </a:innerShdw>
              </a:effectLst>
              <a:latin typeface="AngsanaUPC" pitchFamily="18" charset="-34"/>
              <a:cs typeface="AngsanaUPC" pitchFamily="18" charset="-34"/>
            </a:endParaRPr>
          </a:p>
          <a:p>
            <a:pPr algn="ctr"/>
            <a:r>
              <a:rPr lang="th-TH" sz="3600" kern="10" dirty="0">
                <a:ln w="12700" cap="rnd" cmpd="thickThin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innerShdw blurRad="711200" dist="914400" dir="5700000">
                    <a:srgbClr val="002060">
                      <a:alpha val="0"/>
                    </a:srgbClr>
                  </a:innerShdw>
                </a:effectLst>
                <a:latin typeface="AngsanaUPC" pitchFamily="18" charset="-34"/>
                <a:cs typeface="AngsanaUPC" pitchFamily="18" charset="-34"/>
              </a:rPr>
              <a:t>คณะครุศาสตร์อุตสาหกรรม</a:t>
            </a:r>
          </a:p>
          <a:p>
            <a:pPr algn="ctr"/>
            <a:r>
              <a:rPr lang="th-TH" sz="3600" kern="10" dirty="0">
                <a:ln w="12700" cap="rnd" cmpd="thickThin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innerShdw blurRad="711200" dist="914400" dir="5700000">
                    <a:srgbClr val="002060">
                      <a:alpha val="0"/>
                    </a:srgbClr>
                  </a:innerShdw>
                </a:effectLst>
                <a:latin typeface="AngsanaUPC" pitchFamily="18" charset="-34"/>
                <a:cs typeface="AngsanaUPC" pitchFamily="18" charset="-34"/>
              </a:rPr>
              <a:t>มหาวิทยาลัยเทคโนโลยีราชมงคลพระนคร</a:t>
            </a:r>
            <a:r>
              <a:rPr lang="th-TH" sz="3600" kern="10" dirty="0">
                <a:ln w="12700" cap="rnd" cmpd="thickThin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innerShdw blurRad="711200" dist="914400" dir="5700000">
                    <a:srgbClr val="002060">
                      <a:alpha val="0"/>
                    </a:srgbClr>
                  </a:innerShdw>
                </a:effectLst>
                <a:latin typeface="Angsana New" pitchFamily="18" charset="-34"/>
              </a:rPr>
              <a:t> </a:t>
            </a:r>
          </a:p>
        </p:txBody>
      </p:sp>
      <p:pic>
        <p:nvPicPr>
          <p:cNvPr id="10244" name="Picture 4" descr="logo_rmut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1357298"/>
            <a:ext cx="1630363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DBA6-AD33-4F16-9EBF-98E70F162DA3}" type="slidenum">
              <a:rPr lang="en-US" smtClean="0"/>
              <a:pPr/>
              <a:t>10</a:t>
            </a:fld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solidFill>
                  <a:srgbClr val="6600CC"/>
                </a:solidFill>
                <a:latin typeface="AngsanaUPC" pitchFamily="18" charset="-34"/>
                <a:cs typeface="AngsanaUPC" pitchFamily="18" charset="-34"/>
              </a:rPr>
              <a:t>สาเหตุที่จัดอบรมล่าช้า</a:t>
            </a:r>
            <a:endParaRPr lang="th-TH" sz="4000" b="1" dirty="0">
              <a:solidFill>
                <a:srgbClr val="66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2564904"/>
            <a:ext cx="74168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AutoNum type="arabicPeriod"/>
            </a:pPr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 เนื่องจากทางโรงเรียนที่ได้ประสานไว้ติดอบรมคูปอง</a:t>
            </a:r>
            <a:b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</a:br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    ครูของสพฐ.</a:t>
            </a:r>
          </a:p>
          <a:p>
            <a:pPr lvl="0"/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2.  โรงเรียนที่ประสานบางแห่งได้รับการจัดโครงการ/</a:t>
            </a:r>
            <a:b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</a:br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    กิจกรรม จาก มหาวิทยาลัยอื่นตามงบ สกอ.</a:t>
            </a:r>
          </a:p>
          <a:p>
            <a:pPr lvl="0"/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     จึงทำให้เสียเวลาในการหาโรงเรียนเพื่อเข้ารับการอบรม</a:t>
            </a:r>
            <a:endParaRPr lang="th-TH" sz="3600" dirty="0" smtClean="0">
              <a:latin typeface="AngsanaUPC" pitchFamily="18" charset="-34"/>
              <a:ea typeface="Calibri" pitchFamily="34" charset="0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DBA6-AD33-4F16-9EBF-98E70F162DA3}" type="slidenum">
              <a:rPr lang="en-US" smtClean="0"/>
              <a:pPr/>
              <a:t>11</a:t>
            </a:fld>
            <a:endParaRPr lang="th-TH"/>
          </a:p>
        </p:txBody>
      </p:sp>
      <p:pic>
        <p:nvPicPr>
          <p:cNvPr id="5" name="Picture 2" descr="Th1-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700808"/>
            <a:ext cx="2448272" cy="38536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51920" y="58052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สวัสดีค่ะ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EB43-9FF1-4C0E-A5DE-ED3C7D2F179F}" type="slidenum">
              <a:rPr lang="en-US"/>
              <a:pPr/>
              <a:t>2</a:t>
            </a:fld>
            <a:endParaRPr lang="th-TH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71600" y="2348880"/>
            <a:ext cx="74168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thaiDist"/>
            <a:r>
              <a:rPr lang="en-US" sz="3600" dirty="0" smtClean="0">
                <a:solidFill>
                  <a:srgbClr val="006600"/>
                </a:solidFill>
                <a:latin typeface="AngsanaUPC" pitchFamily="18" charset="-34"/>
                <a:cs typeface="AngsanaUPC" pitchFamily="18" charset="-34"/>
              </a:rPr>
              <a:t>    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สื่อการสอน (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Instructional Media)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หมายถึงสิ่งต่าง ๆ ที่ใช้เป็นเครื่องมือ หรือช่องทางสำหรับทำให้</a:t>
            </a:r>
            <a:br>
              <a:rPr lang="th-TH" sz="36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การสอนของครูไปถึงผู้เรียน และทำให้ผู้เรียนเรียนรู้ตามจุดประสงค์ หรือจุดมุ่งหมายที่วางไว้เป็นอย่างดี </a:t>
            </a:r>
            <a:endParaRPr lang="th-TH" sz="3600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6600CC"/>
                </a:solidFill>
                <a:latin typeface="AngsanaUPC" pitchFamily="18" charset="-34"/>
                <a:cs typeface="AngsanaUPC" pitchFamily="18" charset="-34"/>
              </a:rPr>
              <a:t>โครงการสร้างสื่อการเรียนการสอน </a:t>
            </a:r>
            <a:endParaRPr lang="th-TH" b="1" dirty="0">
              <a:solidFill>
                <a:srgbClr val="66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EB43-9FF1-4C0E-A5DE-ED3C7D2F179F}" type="slidenum">
              <a:rPr lang="en-US"/>
              <a:pPr/>
              <a:t>3</a:t>
            </a:fld>
            <a:endParaRPr lang="th-TH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71600" y="2276872"/>
            <a:ext cx="74168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thaiDist"/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      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โครงการ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สร้างสื่อการเรียนการสอน เป็นการนำเทคโนโลยีมาใช้ในการพัฒนาสื่อการเรียนการสอน คือ </a:t>
            </a:r>
            <a:br>
              <a:rPr lang="th-TH" sz="36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การนำเทคโนโลยี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AR (Augmented Reality)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เข้ามาใช้ในการพัฒนาสื่อการเรียนการ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สอน</a:t>
            </a:r>
            <a:endParaRPr lang="th-TH" sz="3600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6600CC"/>
                </a:solidFill>
                <a:latin typeface="AngsanaUPC" pitchFamily="18" charset="-34"/>
                <a:cs typeface="AngsanaUPC" pitchFamily="18" charset="-34"/>
              </a:rPr>
              <a:t>โครงการสร้างสื่อการเรียนการสอน </a:t>
            </a:r>
            <a:endParaRPr lang="th-TH" b="1" dirty="0">
              <a:solidFill>
                <a:srgbClr val="66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EB43-9FF1-4C0E-A5DE-ED3C7D2F179F}" type="slidenum">
              <a:rPr lang="en-US"/>
              <a:pPr/>
              <a:t>4</a:t>
            </a:fld>
            <a:endParaRPr lang="th-TH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99592" y="2492896"/>
            <a:ext cx="74168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thaiDist"/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ซึ่ง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เป็นเทคโนโลยีที่นำภาพเสมือน ที่เป็นรูปแบบ 3 มิติ จำลองเข้าสู่โลกจริงผ่านกล้องและการประมวลผลที่จะนำวัตถุมาทับซ้อนเข้าเป็นภาพเดียวกัน และใช้อำนวยความสะดวกให้ผู้เรียนเกิดการรับรู้หรือการเรียนรู้ได้อย่างมีประสิทธิภาพ</a:t>
            </a:r>
            <a:endParaRPr lang="th-TH" sz="3600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6600CC"/>
                </a:solidFill>
                <a:latin typeface="AngsanaUPC" pitchFamily="18" charset="-34"/>
                <a:cs typeface="AngsanaUPC" pitchFamily="18" charset="-34"/>
              </a:rPr>
              <a:t>โครงการสร้างสื่อการเรียนการสอน </a:t>
            </a:r>
            <a:endParaRPr lang="th-TH" b="1" dirty="0">
              <a:solidFill>
                <a:srgbClr val="66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DBA6-AD33-4F16-9EBF-98E70F162DA3}" type="slidenum">
              <a:rPr lang="en-US" smtClean="0"/>
              <a:pPr/>
              <a:t>5</a:t>
            </a:fld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988840"/>
            <a:ext cx="8136904" cy="3672408"/>
          </a:xfrm>
        </p:spPr>
        <p:txBody>
          <a:bodyPr/>
          <a:lstStyle/>
          <a:p>
            <a:pPr algn="l"/>
            <a:r>
              <a:rPr lang="th-TH" sz="4000" b="1" dirty="0" smtClean="0">
                <a:solidFill>
                  <a:srgbClr val="6600CC"/>
                </a:solidFill>
                <a:latin typeface="AngsanaUPC" pitchFamily="18" charset="-34"/>
                <a:cs typeface="AngsanaUPC" pitchFamily="18" charset="-34"/>
              </a:rPr>
              <a:t>สถานที่อบรม    </a:t>
            </a:r>
            <a:r>
              <a:rPr lang="en-US" sz="4000" b="1" dirty="0" smtClean="0">
                <a:solidFill>
                  <a:srgbClr val="6600CC"/>
                </a:solidFill>
                <a:latin typeface="AngsanaUPC" pitchFamily="18" charset="-34"/>
                <a:cs typeface="AngsanaUPC" pitchFamily="18" charset="-34"/>
              </a:rPr>
              <a:t>:  </a:t>
            </a:r>
            <a:r>
              <a:rPr lang="th-TH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โรงเรียน</a:t>
            </a:r>
            <a:r>
              <a:rPr lang="th-TH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ราชประชานุเคราะห์ 47 </a:t>
            </a:r>
            <a:r>
              <a:rPr lang="en-US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/>
            </a:r>
            <a:br>
              <a:rPr lang="en-US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</a:br>
            <a:r>
              <a:rPr lang="en-US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</a:t>
            </a:r>
            <a:r>
              <a:rPr lang="en-US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    </a:t>
            </a:r>
            <a:r>
              <a:rPr lang="th-TH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                       จังหวัดเพชรบุรี</a:t>
            </a:r>
            <a:r>
              <a:rPr lang="en-US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/>
            </a:r>
            <a:br>
              <a:rPr lang="en-US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</a:br>
            <a:r>
              <a:rPr lang="th-TH" sz="4000" b="1" dirty="0" smtClean="0">
                <a:solidFill>
                  <a:srgbClr val="9933FF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วันที่ดำเนินการ  </a:t>
            </a:r>
            <a:r>
              <a:rPr lang="en-US" sz="4000" b="1" dirty="0" smtClean="0">
                <a:solidFill>
                  <a:srgbClr val="9933FF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:</a:t>
            </a:r>
            <a:r>
              <a:rPr lang="th-TH" sz="4000" b="1" dirty="0" smtClean="0">
                <a:solidFill>
                  <a:srgbClr val="9933FF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  </a:t>
            </a:r>
            <a:r>
              <a:rPr lang="th-TH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ระยะที่ 1 คือ 3-5 สิงหาคม 2561</a:t>
            </a:r>
            <a:br>
              <a:rPr lang="th-TH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</a:br>
            <a:r>
              <a:rPr lang="th-TH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                             ระยะที่ 2 คือ 12-13 สิงหาคม 2561</a:t>
            </a:r>
            <a:br>
              <a:rPr lang="th-TH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</a:br>
            <a:r>
              <a:rPr lang="th-TH" sz="4000" b="1" dirty="0" smtClean="0">
                <a:solidFill>
                  <a:srgbClr val="9933FF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ผู้เข้ารับการอบรม </a:t>
            </a:r>
            <a:r>
              <a:rPr lang="en-US" sz="4000" b="1" dirty="0" smtClean="0">
                <a:solidFill>
                  <a:srgbClr val="9933FF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: </a:t>
            </a:r>
            <a:r>
              <a:rPr lang="th-TH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15 คน</a:t>
            </a:r>
            <a:br>
              <a:rPr lang="th-TH" sz="4000" b="1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</a:br>
            <a:endParaRPr lang="th-TH" sz="4000" b="1" dirty="0">
              <a:solidFill>
                <a:srgbClr val="66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2132856"/>
            <a:ext cx="6480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</a:t>
            </a:r>
            <a:endParaRPr lang="th-TH" sz="3600" b="1" dirty="0" smtClean="0">
              <a:latin typeface="AngsanaUPC" pitchFamily="18" charset="-34"/>
              <a:ea typeface="Calibri" pitchFamily="34" charset="0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DBA6-AD33-4F16-9EBF-98E70F162DA3}" type="slidenum">
              <a:rPr lang="en-US" smtClean="0"/>
              <a:pPr/>
              <a:t>6</a:t>
            </a:fld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6600CC"/>
                </a:solidFill>
                <a:latin typeface="AngsanaUPC" pitchFamily="18" charset="-34"/>
                <a:cs typeface="AngsanaUPC" pitchFamily="18" charset="-34"/>
              </a:rPr>
              <a:t>กระบวนการดำเนินงาน</a:t>
            </a:r>
            <a:endParaRPr lang="th-TH" b="1" dirty="0">
              <a:solidFill>
                <a:srgbClr val="66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1988840"/>
            <a:ext cx="73448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      </a:t>
            </a:r>
            <a:r>
              <a:rPr lang="en-US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</a:t>
            </a:r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ผู้</a:t>
            </a:r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จัดและคณะทำงาน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ได้มีการจัดกระบวนการใน</a:t>
            </a:r>
            <a:b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</a:b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การเรียนรู้ให้กับผู้เข้าอบรมในโครงการ</a:t>
            </a:r>
            <a:r>
              <a:rPr kumimoji="0" lang="th-TH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ดังนี้</a:t>
            </a:r>
          </a:p>
          <a:p>
            <a:pPr lvl="0" algn="thaiDist"/>
            <a:r>
              <a:rPr lang="en-US" sz="3600" dirty="0" smtClean="0">
                <a:solidFill>
                  <a:srgbClr val="FF0000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        </a:t>
            </a:r>
            <a:r>
              <a:rPr lang="th-TH" sz="3600" b="1" dirty="0" smtClean="0">
                <a:solidFill>
                  <a:srgbClr val="660033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ระยะที่ 1  จัดวันที่ 3-5 สิงหาคม 2561</a:t>
            </a:r>
          </a:p>
          <a:p>
            <a:pPr lvl="0" algn="thaiDist"/>
            <a:r>
              <a:rPr lang="th-TH" sz="3600" b="1" dirty="0" smtClean="0">
                <a:solidFill>
                  <a:srgbClr val="660033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กิจกรรม</a:t>
            </a:r>
            <a:r>
              <a:rPr lang="th-TH" sz="3600" b="1" dirty="0" smtClean="0">
                <a:solidFill>
                  <a:srgbClr val="660033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ที่ 1 ภาคบรรยายทฤษฎี/ฝึกปฏิบัติ</a:t>
            </a:r>
          </a:p>
          <a:p>
            <a:pPr lvl="0" algn="thaiDist"/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1.1 </a:t>
            </a:r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การออกแบบระบบการสอน</a:t>
            </a:r>
          </a:p>
          <a:p>
            <a:pPr lvl="0" algn="thaiDist"/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1.2 การออกแบบบทเรียนคอมพิวเตอร์</a:t>
            </a:r>
          </a:p>
          <a:p>
            <a:pPr lvl="0" algn="thaiDist"/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1.3 การวิเคราะห์วัตถุประสงค์</a:t>
            </a:r>
          </a:p>
          <a:p>
            <a:pPr lvl="0" algn="thaiDist"/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1.4 การวิเคราะห์เนื้อหาและยุทธวิธีการสอน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DBA6-AD33-4F16-9EBF-98E70F162DA3}" type="slidenum">
              <a:rPr lang="en-US" smtClean="0"/>
              <a:pPr/>
              <a:t>7</a:t>
            </a:fld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6600CC"/>
                </a:solidFill>
                <a:latin typeface="AngsanaUPC" pitchFamily="18" charset="-34"/>
                <a:cs typeface="AngsanaUPC" pitchFamily="18" charset="-34"/>
              </a:rPr>
              <a:t>กระบวนการดำเนินงาน</a:t>
            </a:r>
            <a:endParaRPr lang="th-TH" b="1" dirty="0">
              <a:solidFill>
                <a:srgbClr val="66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2348880"/>
            <a:ext cx="7200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sz="3600" b="1" dirty="0" smtClean="0">
                <a:solidFill>
                  <a:srgbClr val="660033"/>
                </a:solidFill>
              </a:rPr>
              <a:t>กิจกรรมที่ 2 ภาคบรรยายทฤษฎี/ฝึกปฏิบัติ</a:t>
            </a:r>
            <a:endParaRPr lang="en-US" sz="3600" b="1" dirty="0" smtClean="0">
              <a:solidFill>
                <a:srgbClr val="660033"/>
              </a:solidFill>
            </a:endParaRPr>
          </a:p>
          <a:p>
            <a:r>
              <a:rPr lang="th-TH" sz="3600" dirty="0" smtClean="0"/>
              <a:t>2.1 การหาคุณภาพของแบบทดสอบ</a:t>
            </a:r>
            <a:endParaRPr lang="en-US" sz="3600" dirty="0" smtClean="0"/>
          </a:p>
          <a:p>
            <a:r>
              <a:rPr lang="th-TH" sz="3600" dirty="0" smtClean="0"/>
              <a:t>2.2 การออกแบบตัว</a:t>
            </a:r>
            <a:r>
              <a:rPr lang="th-TH" sz="3600" dirty="0" smtClean="0"/>
              <a:t>บทเรียน</a:t>
            </a:r>
          </a:p>
          <a:p>
            <a:r>
              <a:rPr lang="th-TH" sz="3600" b="1" dirty="0" smtClean="0">
                <a:solidFill>
                  <a:srgbClr val="660033"/>
                </a:solidFill>
              </a:rPr>
              <a:t>กิจกรรม</a:t>
            </a:r>
            <a:r>
              <a:rPr lang="th-TH" sz="3600" b="1" dirty="0" smtClean="0">
                <a:solidFill>
                  <a:srgbClr val="660033"/>
                </a:solidFill>
              </a:rPr>
              <a:t>ที่ 3 ฝึกปฏิบัติสร้างสื่อการเรียนการสอน</a:t>
            </a:r>
          </a:p>
          <a:p>
            <a:r>
              <a:rPr lang="th-TH" sz="3600" dirty="0" smtClean="0"/>
              <a:t>3.1 การพัฒนา/สร้าง บทเรียน</a:t>
            </a:r>
            <a:r>
              <a:rPr lang="th-TH" sz="3600" dirty="0" smtClean="0"/>
              <a:t>คอมพิวเตอร์</a:t>
            </a:r>
            <a:endParaRPr lang="th-TH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DBA6-AD33-4F16-9EBF-98E70F162DA3}" type="slidenum">
              <a:rPr lang="en-US" smtClean="0"/>
              <a:pPr/>
              <a:t>8</a:t>
            </a:fld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6600CC"/>
                </a:solidFill>
                <a:latin typeface="AngsanaUPC" pitchFamily="18" charset="-34"/>
                <a:cs typeface="AngsanaUPC" pitchFamily="18" charset="-34"/>
              </a:rPr>
              <a:t>กระบวนการดำเนินงาน</a:t>
            </a:r>
            <a:endParaRPr lang="th-TH" b="1" dirty="0">
              <a:solidFill>
                <a:srgbClr val="66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2420888"/>
            <a:ext cx="73448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solidFill>
                  <a:srgbClr val="660033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        ระยะที่ 2  จัดวันที่ 12-13 สิงหาคม 2561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solidFill>
                  <a:srgbClr val="660033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กิจกรรม</a:t>
            </a:r>
            <a:r>
              <a:rPr lang="th-TH" sz="3600" b="1" dirty="0" smtClean="0">
                <a:solidFill>
                  <a:srgbClr val="660033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ที่ 4 ทดลองใช้/ประเมินผล</a:t>
            </a:r>
          </a:p>
          <a:p>
            <a:pPr lvl="0" algn="thaiDist"/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4.1 การทดลองใช้บทเรียนคอมพิวเตอร์</a:t>
            </a:r>
          </a:p>
          <a:p>
            <a:pPr lvl="0" algn="thaiDist"/>
            <a:r>
              <a:rPr lang="th-TH" sz="36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4.2 การประเมินผลบทเรียนคอมพิวเตอร์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DBA6-AD33-4F16-9EBF-98E70F162DA3}" type="slidenum">
              <a:rPr lang="en-US" smtClean="0"/>
              <a:pPr/>
              <a:t>9</a:t>
            </a:fld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solidFill>
                  <a:srgbClr val="6600CC"/>
                </a:solidFill>
                <a:latin typeface="AngsanaUPC" pitchFamily="18" charset="-34"/>
                <a:cs typeface="AngsanaUPC" pitchFamily="18" charset="-34"/>
              </a:rPr>
              <a:t>ผลที่คาดว่าจะได้รับ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2204864"/>
            <a:ext cx="763284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sz="3600" dirty="0" smtClean="0"/>
              <a:t>1. ครู </a:t>
            </a:r>
            <a:r>
              <a:rPr lang="th-TH" sz="3600" dirty="0" smtClean="0"/>
              <a:t>อาจารย์ ได้พัฒนาสื่อการเรียนการสอนอย่างเป็น</a:t>
            </a:r>
            <a:r>
              <a:rPr lang="th-TH" sz="3600" dirty="0" smtClean="0"/>
              <a:t>ระบบและ</a:t>
            </a:r>
            <a:r>
              <a:rPr lang="th-TH" sz="3600" dirty="0" smtClean="0"/>
              <a:t>มีประสิทธิภาพ	</a:t>
            </a:r>
            <a:endParaRPr lang="en-US" sz="3600" dirty="0" smtClean="0"/>
          </a:p>
          <a:p>
            <a:r>
              <a:rPr lang="th-TH" sz="3600" dirty="0" smtClean="0"/>
              <a:t>2</a:t>
            </a:r>
            <a:r>
              <a:rPr lang="th-TH" sz="3600" dirty="0" smtClean="0"/>
              <a:t>. ช่วยประหยัดเวลาเรียน โดยใช้เวลาน้อย แต่นักเรียนสามารถเรียนรู้ได้มากขึ้น 	</a:t>
            </a:r>
            <a:endParaRPr lang="en-US" sz="3600" dirty="0" smtClean="0"/>
          </a:p>
          <a:p>
            <a:r>
              <a:rPr lang="th-TH" sz="3600" dirty="0" smtClean="0"/>
              <a:t>3</a:t>
            </a:r>
            <a:r>
              <a:rPr lang="th-TH" sz="3600" dirty="0" smtClean="0"/>
              <a:t>. ลดการบรรยายของผู้สอน แต่ช่วยให้เข้าใจง่ายขึ้น	</a:t>
            </a:r>
            <a:endParaRPr lang="en-US" sz="3600" dirty="0" smtClean="0"/>
          </a:p>
          <a:p>
            <a:r>
              <a:rPr lang="th-TH" sz="3600" dirty="0" smtClean="0"/>
              <a:t>4</a:t>
            </a:r>
            <a:r>
              <a:rPr lang="th-TH" sz="3600" dirty="0" smtClean="0"/>
              <a:t>. เป็นเครื่องมือสำหรับครูในการวินิจฉัยผลการเรียน และช่วยในการสอนซ่อมเสริม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เทคนิค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3843212</TotalTime>
  <Words>257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การออกแบบเริ่มต้น</vt:lpstr>
      <vt:lpstr>Slide 1</vt:lpstr>
      <vt:lpstr>โครงการสร้างสื่อการเรียนการสอน </vt:lpstr>
      <vt:lpstr>โครงการสร้างสื่อการเรียนการสอน </vt:lpstr>
      <vt:lpstr>โครงการสร้างสื่อการเรียนการสอน </vt:lpstr>
      <vt:lpstr>สถานที่อบรม    :  โรงเรียนราชประชานุเคราะห์ 47                                จังหวัดเพชรบุรี วันที่ดำเนินการ  :  ระยะที่ 1 คือ 3-5 สิงหาคม 2561                               ระยะที่ 2 คือ 12-13 สิงหาคม 2561 ผู้เข้ารับการอบรม : 15 คน </vt:lpstr>
      <vt:lpstr>กระบวนการดำเนินงาน</vt:lpstr>
      <vt:lpstr>กระบวนการดำเนินงาน</vt:lpstr>
      <vt:lpstr>กระบวนการดำเนินงาน</vt:lpstr>
      <vt:lpstr>ผลที่คาดว่าจะได้รับ</vt:lpstr>
      <vt:lpstr>สาเหตุที่จัดอบรมล่าช้า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LENOVO</dc:creator>
  <cp:lastModifiedBy>Administrator</cp:lastModifiedBy>
  <cp:revision>84</cp:revision>
  <dcterms:created xsi:type="dcterms:W3CDTF">2009-07-27T04:21:00Z</dcterms:created>
  <dcterms:modified xsi:type="dcterms:W3CDTF">2018-08-01T13:14:42Z</dcterms:modified>
</cp:coreProperties>
</file>