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70"/>
  </p:notesMasterIdLst>
  <p:sldIdLst>
    <p:sldId id="256" r:id="rId2"/>
    <p:sldId id="285" r:id="rId3"/>
    <p:sldId id="290" r:id="rId4"/>
    <p:sldId id="301" r:id="rId5"/>
    <p:sldId id="300" r:id="rId6"/>
    <p:sldId id="292" r:id="rId7"/>
    <p:sldId id="302" r:id="rId8"/>
    <p:sldId id="296" r:id="rId9"/>
    <p:sldId id="303" r:id="rId10"/>
    <p:sldId id="299" r:id="rId11"/>
    <p:sldId id="304" r:id="rId12"/>
    <p:sldId id="305" r:id="rId13"/>
    <p:sldId id="306" r:id="rId14"/>
    <p:sldId id="307" r:id="rId15"/>
    <p:sldId id="308" r:id="rId16"/>
    <p:sldId id="309" r:id="rId17"/>
    <p:sldId id="314" r:id="rId18"/>
    <p:sldId id="310" r:id="rId19"/>
    <p:sldId id="311" r:id="rId20"/>
    <p:sldId id="312" r:id="rId21"/>
    <p:sldId id="315" r:id="rId22"/>
    <p:sldId id="316" r:id="rId23"/>
    <p:sldId id="317" r:id="rId24"/>
    <p:sldId id="319" r:id="rId25"/>
    <p:sldId id="318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8" r:id="rId34"/>
    <p:sldId id="329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56" r:id="rId46"/>
    <p:sldId id="341" r:id="rId47"/>
    <p:sldId id="342" r:id="rId48"/>
    <p:sldId id="343" r:id="rId49"/>
    <p:sldId id="344" r:id="rId50"/>
    <p:sldId id="345" r:id="rId51"/>
    <p:sldId id="366" r:id="rId52"/>
    <p:sldId id="346" r:id="rId53"/>
    <p:sldId id="360" r:id="rId54"/>
    <p:sldId id="357" r:id="rId55"/>
    <p:sldId id="359" r:id="rId56"/>
    <p:sldId id="361" r:id="rId57"/>
    <p:sldId id="368" r:id="rId58"/>
    <p:sldId id="367" r:id="rId59"/>
    <p:sldId id="349" r:id="rId60"/>
    <p:sldId id="350" r:id="rId61"/>
    <p:sldId id="351" r:id="rId62"/>
    <p:sldId id="352" r:id="rId63"/>
    <p:sldId id="354" r:id="rId64"/>
    <p:sldId id="369" r:id="rId65"/>
    <p:sldId id="370" r:id="rId66"/>
    <p:sldId id="362" r:id="rId67"/>
    <p:sldId id="364" r:id="rId68"/>
    <p:sldId id="365" r:id="rId69"/>
  </p:sldIdLst>
  <p:sldSz cx="9144000" cy="5143500" type="screen16x9"/>
  <p:notesSz cx="6858000" cy="9144000"/>
  <p:embeddedFontLst>
    <p:embeddedFont>
      <p:font typeface="Tahoma" panose="020B0604030504040204" pitchFamily="34" charset="0"/>
      <p:regular r:id="rId71"/>
      <p:bold r:id="rId72"/>
    </p:embeddedFont>
    <p:embeddedFont>
      <p:font typeface="Cordia New" panose="020B0304020202020204" pitchFamily="34" charset="-34"/>
      <p:regular r:id="rId73"/>
      <p:bold r:id="rId74"/>
      <p:italic r:id="rId75"/>
      <p:boldItalic r:id="rId76"/>
    </p:embeddedFont>
    <p:embeddedFont>
      <p:font typeface="Dosis" panose="020B0604020202020204" charset="0"/>
      <p:regular r:id="rId77"/>
      <p:bold r:id="rId78"/>
    </p:embeddedFont>
    <p:embeddedFont>
      <p:font typeface="Angsana New" panose="02020603050405020304" pitchFamily="18" charset="-34"/>
      <p:regular r:id="rId79"/>
      <p:bold r:id="rId80"/>
      <p:italic r:id="rId81"/>
      <p:boldItalic r:id="rId82"/>
    </p:embeddedFont>
    <p:embeddedFont>
      <p:font typeface="TH SarabunPSK" panose="020B0500040200020003" pitchFamily="34" charset="-34"/>
      <p:regular r:id="rId83"/>
      <p:bold r:id="rId84"/>
      <p:italic r:id="rId85"/>
      <p:boldItalic r:id="rId86"/>
    </p:embeddedFont>
    <p:embeddedFont>
      <p:font typeface="Roboto" panose="020B0604020202020204" charset="0"/>
      <p:regular r:id="rId87"/>
      <p:bold r:id="rId88"/>
      <p:italic r:id="rId89"/>
      <p:boldItalic r:id="rId9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292B2B-DA69-4F5C-8507-942EC89ADB1A}">
  <a:tblStyle styleId="{E2292B2B-DA69-4F5C-8507-942EC89ADB1A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253" y="7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4.fntdata"/><Relationship Id="rId89" Type="http://schemas.openxmlformats.org/officeDocument/2006/relationships/font" Target="fonts/font19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4.fntdata"/><Relationship Id="rId79" Type="http://schemas.openxmlformats.org/officeDocument/2006/relationships/font" Target="fonts/font9.fntdata"/><Relationship Id="rId5" Type="http://schemas.openxmlformats.org/officeDocument/2006/relationships/slide" Target="slides/slide4.xml"/><Relationship Id="rId90" Type="http://schemas.openxmlformats.org/officeDocument/2006/relationships/font" Target="fonts/font20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.fntdata"/><Relationship Id="rId80" Type="http://schemas.openxmlformats.org/officeDocument/2006/relationships/font" Target="fonts/font10.fntdata"/><Relationship Id="rId85" Type="http://schemas.openxmlformats.org/officeDocument/2006/relationships/font" Target="fonts/font15.fntdata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5.fntdata"/><Relationship Id="rId83" Type="http://schemas.openxmlformats.org/officeDocument/2006/relationships/font" Target="fonts/font13.fntdata"/><Relationship Id="rId88" Type="http://schemas.openxmlformats.org/officeDocument/2006/relationships/font" Target="fonts/font18.fntdata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3.fntdata"/><Relationship Id="rId78" Type="http://schemas.openxmlformats.org/officeDocument/2006/relationships/font" Target="fonts/font8.fntdata"/><Relationship Id="rId81" Type="http://schemas.openxmlformats.org/officeDocument/2006/relationships/font" Target="fonts/font11.fntdata"/><Relationship Id="rId86" Type="http://schemas.openxmlformats.org/officeDocument/2006/relationships/font" Target="fonts/font16.fntdata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font" Target="fonts/font1.fntdata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7.fntdata"/><Relationship Id="rId61" Type="http://schemas.openxmlformats.org/officeDocument/2006/relationships/slide" Target="slides/slide60.xml"/><Relationship Id="rId82" Type="http://schemas.openxmlformats.org/officeDocument/2006/relationships/font" Target="fonts/font1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23B98F-6E99-405C-A34D-2B789A804680}" type="doc">
      <dgm:prSet loTypeId="urn:microsoft.com/office/officeart/2005/8/layout/cycle7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83A743BD-0B3D-44BE-9271-09CBD026687F}">
      <dgm:prSet phldrT="[Text]"/>
      <dgm:spPr/>
      <dgm:t>
        <a:bodyPr/>
        <a:lstStyle/>
        <a:p>
          <a:r>
            <a:rPr lang="en-GB" dirty="0" smtClean="0"/>
            <a:t>Areas of Activity (A)</a:t>
          </a:r>
          <a:endParaRPr lang="en-GB" dirty="0"/>
        </a:p>
      </dgm:t>
    </dgm:pt>
    <dgm:pt modelId="{25B5A84B-CD5B-4005-8824-F702D28BC171}" type="parTrans" cxnId="{6A5F272B-F7AC-42F4-9844-AC1BB1027BE6}">
      <dgm:prSet/>
      <dgm:spPr/>
      <dgm:t>
        <a:bodyPr/>
        <a:lstStyle/>
        <a:p>
          <a:endParaRPr lang="en-GB"/>
        </a:p>
      </dgm:t>
    </dgm:pt>
    <dgm:pt modelId="{111CBA78-31A1-4686-A21A-64E2BEAF699A}" type="sibTrans" cxnId="{6A5F272B-F7AC-42F4-9844-AC1BB1027BE6}">
      <dgm:prSet/>
      <dgm:spPr/>
      <dgm:t>
        <a:bodyPr/>
        <a:lstStyle/>
        <a:p>
          <a:endParaRPr lang="en-GB" dirty="0"/>
        </a:p>
      </dgm:t>
    </dgm:pt>
    <dgm:pt modelId="{139ABC3D-BEF9-4E4B-9A65-367EDCEDB77E}">
      <dgm:prSet phldrT="[Text]"/>
      <dgm:spPr/>
      <dgm:t>
        <a:bodyPr/>
        <a:lstStyle/>
        <a:p>
          <a:r>
            <a:rPr lang="en-GB" dirty="0" smtClean="0"/>
            <a:t>Professional Values (V)</a:t>
          </a:r>
          <a:endParaRPr lang="en-GB" dirty="0"/>
        </a:p>
      </dgm:t>
    </dgm:pt>
    <dgm:pt modelId="{B4D206EC-37EC-483A-84F7-50B6199E3EAF}" type="parTrans" cxnId="{A3DD8E02-1389-4C8D-A4DC-F25129B27E92}">
      <dgm:prSet/>
      <dgm:spPr/>
      <dgm:t>
        <a:bodyPr/>
        <a:lstStyle/>
        <a:p>
          <a:endParaRPr lang="en-GB"/>
        </a:p>
      </dgm:t>
    </dgm:pt>
    <dgm:pt modelId="{0F7FF8F9-1722-4D90-BD07-930314420064}" type="sibTrans" cxnId="{A3DD8E02-1389-4C8D-A4DC-F25129B27E92}">
      <dgm:prSet/>
      <dgm:spPr/>
      <dgm:t>
        <a:bodyPr/>
        <a:lstStyle/>
        <a:p>
          <a:endParaRPr lang="en-GB" dirty="0"/>
        </a:p>
      </dgm:t>
    </dgm:pt>
    <dgm:pt modelId="{E25798CD-65C0-4448-92C9-F5470F5D828F}">
      <dgm:prSet phldrT="[Text]"/>
      <dgm:spPr/>
      <dgm:t>
        <a:bodyPr/>
        <a:lstStyle/>
        <a:p>
          <a:r>
            <a:rPr lang="en-GB" dirty="0" smtClean="0"/>
            <a:t>Core Knowledge (K)</a:t>
          </a:r>
          <a:endParaRPr lang="en-GB" dirty="0"/>
        </a:p>
      </dgm:t>
    </dgm:pt>
    <dgm:pt modelId="{3D3E8144-6D85-43A1-BF8F-148763BB7C86}" type="parTrans" cxnId="{B0BA0A41-64D7-48B3-A5D8-A2E113AD6897}">
      <dgm:prSet/>
      <dgm:spPr/>
      <dgm:t>
        <a:bodyPr/>
        <a:lstStyle/>
        <a:p>
          <a:endParaRPr lang="en-GB"/>
        </a:p>
      </dgm:t>
    </dgm:pt>
    <dgm:pt modelId="{23EDFCDF-9D70-4607-B4AE-1C744FD823E7}" type="sibTrans" cxnId="{B0BA0A41-64D7-48B3-A5D8-A2E113AD6897}">
      <dgm:prSet/>
      <dgm:spPr/>
      <dgm:t>
        <a:bodyPr/>
        <a:lstStyle/>
        <a:p>
          <a:endParaRPr lang="en-GB" dirty="0"/>
        </a:p>
      </dgm:t>
    </dgm:pt>
    <dgm:pt modelId="{6C792316-4E6E-4D4E-82ED-44BB89FA1D7A}" type="pres">
      <dgm:prSet presAssocID="{D423B98F-6E99-405C-A34D-2B789A80468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04475B9-9EFA-40B0-86AF-01F3E4835890}" type="pres">
      <dgm:prSet presAssocID="{83A743BD-0B3D-44BE-9271-09CBD026687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A56D22-DC45-499B-822E-257EAC4AE542}" type="pres">
      <dgm:prSet presAssocID="{111CBA78-31A1-4686-A21A-64E2BEAF699A}" presName="sibTrans" presStyleLbl="sibTrans2D1" presStyleIdx="0" presStyleCnt="3"/>
      <dgm:spPr/>
      <dgm:t>
        <a:bodyPr/>
        <a:lstStyle/>
        <a:p>
          <a:endParaRPr lang="en-GB"/>
        </a:p>
      </dgm:t>
    </dgm:pt>
    <dgm:pt modelId="{E71555FC-B722-41B5-B4A6-B2A650E7F8B2}" type="pres">
      <dgm:prSet presAssocID="{111CBA78-31A1-4686-A21A-64E2BEAF699A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874291B3-4592-4FDB-814A-F6C6134E05D6}" type="pres">
      <dgm:prSet presAssocID="{139ABC3D-BEF9-4E4B-9A65-367EDCEDB77E}" presName="node" presStyleLbl="node1" presStyleIdx="1" presStyleCnt="3" custRadScaleRad="100034" custRadScaleInc="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34C691-774C-4C89-A83F-4F2D71D46B45}" type="pres">
      <dgm:prSet presAssocID="{0F7FF8F9-1722-4D90-BD07-930314420064}" presName="sibTrans" presStyleLbl="sibTrans2D1" presStyleIdx="1" presStyleCnt="3"/>
      <dgm:spPr/>
      <dgm:t>
        <a:bodyPr/>
        <a:lstStyle/>
        <a:p>
          <a:endParaRPr lang="en-GB"/>
        </a:p>
      </dgm:t>
    </dgm:pt>
    <dgm:pt modelId="{6F836CF5-8A6E-4DE7-90A6-B6B1C31E34D7}" type="pres">
      <dgm:prSet presAssocID="{0F7FF8F9-1722-4D90-BD07-930314420064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3E8C3E09-4D28-4DA6-AFDE-24168D8708B5}" type="pres">
      <dgm:prSet presAssocID="{E25798CD-65C0-4448-92C9-F5470F5D82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5CB2B3-7825-460E-ACF8-70FB11A41480}" type="pres">
      <dgm:prSet presAssocID="{23EDFCDF-9D70-4607-B4AE-1C744FD823E7}" presName="sibTrans" presStyleLbl="sibTrans2D1" presStyleIdx="2" presStyleCnt="3"/>
      <dgm:spPr/>
      <dgm:t>
        <a:bodyPr/>
        <a:lstStyle/>
        <a:p>
          <a:endParaRPr lang="en-GB"/>
        </a:p>
      </dgm:t>
    </dgm:pt>
    <dgm:pt modelId="{80315B7C-91C7-4B7B-B1E9-8290149891A4}" type="pres">
      <dgm:prSet presAssocID="{23EDFCDF-9D70-4607-B4AE-1C744FD823E7}" presName="connectorText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6A5F272B-F7AC-42F4-9844-AC1BB1027BE6}" srcId="{D423B98F-6E99-405C-A34D-2B789A804680}" destId="{83A743BD-0B3D-44BE-9271-09CBD026687F}" srcOrd="0" destOrd="0" parTransId="{25B5A84B-CD5B-4005-8824-F702D28BC171}" sibTransId="{111CBA78-31A1-4686-A21A-64E2BEAF699A}"/>
    <dgm:cxn modelId="{A7419664-A526-4AEF-BE87-013370F0A211}" type="presOf" srcId="{111CBA78-31A1-4686-A21A-64E2BEAF699A}" destId="{E71555FC-B722-41B5-B4A6-B2A650E7F8B2}" srcOrd="1" destOrd="0" presId="urn:microsoft.com/office/officeart/2005/8/layout/cycle7"/>
    <dgm:cxn modelId="{076690A8-1120-4E4F-B2A4-FEBDF497DCB8}" type="presOf" srcId="{139ABC3D-BEF9-4E4B-9A65-367EDCEDB77E}" destId="{874291B3-4592-4FDB-814A-F6C6134E05D6}" srcOrd="0" destOrd="0" presId="urn:microsoft.com/office/officeart/2005/8/layout/cycle7"/>
    <dgm:cxn modelId="{82BD718D-8C64-4A89-8C32-0B8D07F0A2BD}" type="presOf" srcId="{111CBA78-31A1-4686-A21A-64E2BEAF699A}" destId="{C3A56D22-DC45-499B-822E-257EAC4AE542}" srcOrd="0" destOrd="0" presId="urn:microsoft.com/office/officeart/2005/8/layout/cycle7"/>
    <dgm:cxn modelId="{F59199F4-1984-43E4-B0FA-00CFF83B8C38}" type="presOf" srcId="{E25798CD-65C0-4448-92C9-F5470F5D828F}" destId="{3E8C3E09-4D28-4DA6-AFDE-24168D8708B5}" srcOrd="0" destOrd="0" presId="urn:microsoft.com/office/officeart/2005/8/layout/cycle7"/>
    <dgm:cxn modelId="{52F9FD8F-93B8-4CC3-B171-B735A3C446D7}" type="presOf" srcId="{D423B98F-6E99-405C-A34D-2B789A804680}" destId="{6C792316-4E6E-4D4E-82ED-44BB89FA1D7A}" srcOrd="0" destOrd="0" presId="urn:microsoft.com/office/officeart/2005/8/layout/cycle7"/>
    <dgm:cxn modelId="{E87210A6-234A-47CF-BD24-47C1BA64BC29}" type="presOf" srcId="{0F7FF8F9-1722-4D90-BD07-930314420064}" destId="{6F836CF5-8A6E-4DE7-90A6-B6B1C31E34D7}" srcOrd="1" destOrd="0" presId="urn:microsoft.com/office/officeart/2005/8/layout/cycle7"/>
    <dgm:cxn modelId="{D02BAA33-7C4B-4031-9659-B413BCDD4DBF}" type="presOf" srcId="{0F7FF8F9-1722-4D90-BD07-930314420064}" destId="{9834C691-774C-4C89-A83F-4F2D71D46B45}" srcOrd="0" destOrd="0" presId="urn:microsoft.com/office/officeart/2005/8/layout/cycle7"/>
    <dgm:cxn modelId="{B0BA0A41-64D7-48B3-A5D8-A2E113AD6897}" srcId="{D423B98F-6E99-405C-A34D-2B789A804680}" destId="{E25798CD-65C0-4448-92C9-F5470F5D828F}" srcOrd="2" destOrd="0" parTransId="{3D3E8144-6D85-43A1-BF8F-148763BB7C86}" sibTransId="{23EDFCDF-9D70-4607-B4AE-1C744FD823E7}"/>
    <dgm:cxn modelId="{A3DD8E02-1389-4C8D-A4DC-F25129B27E92}" srcId="{D423B98F-6E99-405C-A34D-2B789A804680}" destId="{139ABC3D-BEF9-4E4B-9A65-367EDCEDB77E}" srcOrd="1" destOrd="0" parTransId="{B4D206EC-37EC-483A-84F7-50B6199E3EAF}" sibTransId="{0F7FF8F9-1722-4D90-BD07-930314420064}"/>
    <dgm:cxn modelId="{858FAB5A-4951-496C-9384-1D9A7D7B6693}" type="presOf" srcId="{23EDFCDF-9D70-4607-B4AE-1C744FD823E7}" destId="{DA5CB2B3-7825-460E-ACF8-70FB11A41480}" srcOrd="0" destOrd="0" presId="urn:microsoft.com/office/officeart/2005/8/layout/cycle7"/>
    <dgm:cxn modelId="{81CAD82E-91D9-4CF5-A39B-79E3ED5D4907}" type="presOf" srcId="{83A743BD-0B3D-44BE-9271-09CBD026687F}" destId="{104475B9-9EFA-40B0-86AF-01F3E4835890}" srcOrd="0" destOrd="0" presId="urn:microsoft.com/office/officeart/2005/8/layout/cycle7"/>
    <dgm:cxn modelId="{AE52AB6C-AC82-43C1-B70A-7C33B0F388A8}" type="presOf" srcId="{23EDFCDF-9D70-4607-B4AE-1C744FD823E7}" destId="{80315B7C-91C7-4B7B-B1E9-8290149891A4}" srcOrd="1" destOrd="0" presId="urn:microsoft.com/office/officeart/2005/8/layout/cycle7"/>
    <dgm:cxn modelId="{160812D2-16DB-4BD9-A0ED-4FC046CAEDBA}" type="presParOf" srcId="{6C792316-4E6E-4D4E-82ED-44BB89FA1D7A}" destId="{104475B9-9EFA-40B0-86AF-01F3E4835890}" srcOrd="0" destOrd="0" presId="urn:microsoft.com/office/officeart/2005/8/layout/cycle7"/>
    <dgm:cxn modelId="{4115B4E2-F43C-4798-A200-0E1F1B9B1D19}" type="presParOf" srcId="{6C792316-4E6E-4D4E-82ED-44BB89FA1D7A}" destId="{C3A56D22-DC45-499B-822E-257EAC4AE542}" srcOrd="1" destOrd="0" presId="urn:microsoft.com/office/officeart/2005/8/layout/cycle7"/>
    <dgm:cxn modelId="{E9D8BF5B-6B5E-4D59-92D1-882AEA333DF8}" type="presParOf" srcId="{C3A56D22-DC45-499B-822E-257EAC4AE542}" destId="{E71555FC-B722-41B5-B4A6-B2A650E7F8B2}" srcOrd="0" destOrd="0" presId="urn:microsoft.com/office/officeart/2005/8/layout/cycle7"/>
    <dgm:cxn modelId="{52529123-B2C7-4C45-9EC2-706BA652AEE3}" type="presParOf" srcId="{6C792316-4E6E-4D4E-82ED-44BB89FA1D7A}" destId="{874291B3-4592-4FDB-814A-F6C6134E05D6}" srcOrd="2" destOrd="0" presId="urn:microsoft.com/office/officeart/2005/8/layout/cycle7"/>
    <dgm:cxn modelId="{F0777107-B9E2-4357-837A-0AAA9E3477C0}" type="presParOf" srcId="{6C792316-4E6E-4D4E-82ED-44BB89FA1D7A}" destId="{9834C691-774C-4C89-A83F-4F2D71D46B45}" srcOrd="3" destOrd="0" presId="urn:microsoft.com/office/officeart/2005/8/layout/cycle7"/>
    <dgm:cxn modelId="{45457711-4B54-4ADD-BFB6-E36B63BA7164}" type="presParOf" srcId="{9834C691-774C-4C89-A83F-4F2D71D46B45}" destId="{6F836CF5-8A6E-4DE7-90A6-B6B1C31E34D7}" srcOrd="0" destOrd="0" presId="urn:microsoft.com/office/officeart/2005/8/layout/cycle7"/>
    <dgm:cxn modelId="{F19805A5-3385-48D5-AA49-7BDC8860638D}" type="presParOf" srcId="{6C792316-4E6E-4D4E-82ED-44BB89FA1D7A}" destId="{3E8C3E09-4D28-4DA6-AFDE-24168D8708B5}" srcOrd="4" destOrd="0" presId="urn:microsoft.com/office/officeart/2005/8/layout/cycle7"/>
    <dgm:cxn modelId="{6474D024-1710-4191-91BF-A573599D41F8}" type="presParOf" srcId="{6C792316-4E6E-4D4E-82ED-44BB89FA1D7A}" destId="{DA5CB2B3-7825-460E-ACF8-70FB11A41480}" srcOrd="5" destOrd="0" presId="urn:microsoft.com/office/officeart/2005/8/layout/cycle7"/>
    <dgm:cxn modelId="{F74D9BBD-DD06-4B78-9FF3-090113BDE288}" type="presParOf" srcId="{DA5CB2B3-7825-460E-ACF8-70FB11A41480}" destId="{80315B7C-91C7-4B7B-B1E9-8290149891A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D2EF8A-463E-4AE7-B913-F04D9447D267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D19D329-C93B-4621-B67C-C2FB29E900D2}">
      <dgm:prSet phldrT="[Text]" custT="1"/>
      <dgm:spPr/>
      <dgm:t>
        <a:bodyPr/>
        <a:lstStyle/>
        <a:p>
          <a:r>
            <a:rPr lang="en-GB" sz="1200" dirty="0" smtClean="0"/>
            <a:t>CORE KNOWLEDGE </a:t>
          </a:r>
          <a:endParaRPr lang="en-GB" sz="1200" dirty="0"/>
        </a:p>
      </dgm:t>
    </dgm:pt>
    <dgm:pt modelId="{09AA0156-B2D9-4C97-B0D7-1A9D9E01FDC9}" type="parTrans" cxnId="{F8E7F146-B6E0-431E-8158-02C0D411D3D4}">
      <dgm:prSet/>
      <dgm:spPr/>
      <dgm:t>
        <a:bodyPr/>
        <a:lstStyle/>
        <a:p>
          <a:endParaRPr lang="en-GB" sz="1200"/>
        </a:p>
      </dgm:t>
    </dgm:pt>
    <dgm:pt modelId="{EED8332E-3684-4A41-BA99-F308B63A7235}" type="sibTrans" cxnId="{F8E7F146-B6E0-431E-8158-02C0D411D3D4}">
      <dgm:prSet/>
      <dgm:spPr/>
      <dgm:t>
        <a:bodyPr/>
        <a:lstStyle/>
        <a:p>
          <a:endParaRPr lang="en-GB" sz="1200"/>
        </a:p>
      </dgm:t>
    </dgm:pt>
    <dgm:pt modelId="{EF1707D7-48D6-44D7-BBA9-2417E7FA47E0}">
      <dgm:prSet phldrT="[Text]" custT="1"/>
      <dgm:spPr/>
      <dgm:t>
        <a:bodyPr/>
        <a:lstStyle/>
        <a:p>
          <a:r>
            <a:rPr lang="en-GB" sz="1200" dirty="0" smtClean="0"/>
            <a:t>Subject material</a:t>
          </a:r>
          <a:endParaRPr lang="en-GB" sz="1200" dirty="0"/>
        </a:p>
      </dgm:t>
    </dgm:pt>
    <dgm:pt modelId="{F5D84A26-5F94-4FB8-8C14-027A79789021}" type="parTrans" cxnId="{DDCE793E-D5D6-490B-BBAA-9D16CB5956BF}">
      <dgm:prSet custT="1"/>
      <dgm:spPr/>
      <dgm:t>
        <a:bodyPr/>
        <a:lstStyle/>
        <a:p>
          <a:endParaRPr lang="en-GB" sz="1200" dirty="0"/>
        </a:p>
      </dgm:t>
    </dgm:pt>
    <dgm:pt modelId="{2A921EFE-1BE1-433B-9B4A-C8F8F3723285}" type="sibTrans" cxnId="{DDCE793E-D5D6-490B-BBAA-9D16CB5956BF}">
      <dgm:prSet/>
      <dgm:spPr/>
      <dgm:t>
        <a:bodyPr/>
        <a:lstStyle/>
        <a:p>
          <a:endParaRPr lang="en-GB" sz="1200"/>
        </a:p>
      </dgm:t>
    </dgm:pt>
    <dgm:pt modelId="{9ED29215-85CE-4C80-BC63-F4D03C73831A}">
      <dgm:prSet phldrT="[Text]" custT="1"/>
      <dgm:spPr/>
      <dgm:t>
        <a:bodyPr/>
        <a:lstStyle/>
        <a:p>
          <a:r>
            <a:rPr lang="en-GB" sz="1200" dirty="0" smtClean="0"/>
            <a:t>Appropriate methods for teaching, learning and assessment</a:t>
          </a:r>
          <a:endParaRPr lang="en-GB" sz="1200" dirty="0"/>
        </a:p>
      </dgm:t>
    </dgm:pt>
    <dgm:pt modelId="{C024F488-9DF1-476F-B154-D73F5A73F7AD}" type="parTrans" cxnId="{22FFCF73-EA4A-4D86-8945-DCF9A9D97C96}">
      <dgm:prSet custT="1"/>
      <dgm:spPr/>
      <dgm:t>
        <a:bodyPr/>
        <a:lstStyle/>
        <a:p>
          <a:endParaRPr lang="en-GB" sz="1200" dirty="0"/>
        </a:p>
      </dgm:t>
    </dgm:pt>
    <dgm:pt modelId="{58506CC4-D512-4F04-9085-2E87D027343A}" type="sibTrans" cxnId="{22FFCF73-EA4A-4D86-8945-DCF9A9D97C96}">
      <dgm:prSet/>
      <dgm:spPr/>
      <dgm:t>
        <a:bodyPr/>
        <a:lstStyle/>
        <a:p>
          <a:endParaRPr lang="en-GB" sz="1200"/>
        </a:p>
      </dgm:t>
    </dgm:pt>
    <dgm:pt modelId="{6B7135A6-1047-44A7-946F-A5F8F365E2DC}">
      <dgm:prSet phldrT="[Text]" custT="1"/>
      <dgm:spPr/>
      <dgm:t>
        <a:bodyPr/>
        <a:lstStyle/>
        <a:p>
          <a:r>
            <a:rPr lang="en-GB" sz="1200" dirty="0" smtClean="0"/>
            <a:t>How students learn</a:t>
          </a:r>
          <a:endParaRPr lang="en-GB" sz="1200" dirty="0"/>
        </a:p>
      </dgm:t>
    </dgm:pt>
    <dgm:pt modelId="{1C415000-F03E-4E44-A451-1572A359F918}" type="parTrans" cxnId="{4940BA94-15BD-42D8-8175-DAB483334F4E}">
      <dgm:prSet custT="1"/>
      <dgm:spPr/>
      <dgm:t>
        <a:bodyPr/>
        <a:lstStyle/>
        <a:p>
          <a:endParaRPr lang="en-GB" sz="1200" dirty="0"/>
        </a:p>
      </dgm:t>
    </dgm:pt>
    <dgm:pt modelId="{56A4967F-993C-40C3-91A5-A5607F550C8A}" type="sibTrans" cxnId="{4940BA94-15BD-42D8-8175-DAB483334F4E}">
      <dgm:prSet/>
      <dgm:spPr/>
      <dgm:t>
        <a:bodyPr/>
        <a:lstStyle/>
        <a:p>
          <a:endParaRPr lang="en-GB" sz="1200"/>
        </a:p>
      </dgm:t>
    </dgm:pt>
    <dgm:pt modelId="{C43B5EAC-81F9-4730-BE84-6702CC015242}">
      <dgm:prSet phldrT="[Text]" custT="1"/>
      <dgm:spPr/>
      <dgm:t>
        <a:bodyPr/>
        <a:lstStyle/>
        <a:p>
          <a:r>
            <a:rPr lang="en-GB" sz="1200" dirty="0" smtClean="0"/>
            <a:t>Use and value of appropriate learning technologies</a:t>
          </a:r>
          <a:endParaRPr lang="en-GB" sz="1200" dirty="0"/>
        </a:p>
      </dgm:t>
    </dgm:pt>
    <dgm:pt modelId="{307E9811-E9F9-4C95-97F6-7BDE9B01D586}" type="parTrans" cxnId="{09DF7F63-8ECA-4E11-9D05-E703B90ED115}">
      <dgm:prSet custT="1"/>
      <dgm:spPr/>
      <dgm:t>
        <a:bodyPr/>
        <a:lstStyle/>
        <a:p>
          <a:endParaRPr lang="en-GB" sz="1200" dirty="0"/>
        </a:p>
      </dgm:t>
    </dgm:pt>
    <dgm:pt modelId="{1B9CBED9-8B50-4ED0-A341-A66A68AE5B3F}" type="sibTrans" cxnId="{09DF7F63-8ECA-4E11-9D05-E703B90ED115}">
      <dgm:prSet/>
      <dgm:spPr/>
      <dgm:t>
        <a:bodyPr/>
        <a:lstStyle/>
        <a:p>
          <a:endParaRPr lang="en-GB" sz="1200"/>
        </a:p>
      </dgm:t>
    </dgm:pt>
    <dgm:pt modelId="{E19B380B-86CF-48C2-8C98-048D02147EF3}">
      <dgm:prSet phldrT="[Text]" custT="1"/>
      <dgm:spPr/>
      <dgm:t>
        <a:bodyPr/>
        <a:lstStyle/>
        <a:p>
          <a:r>
            <a:rPr lang="en-GB" sz="1200" dirty="0" smtClean="0"/>
            <a:t>Methods for evaluating the effectiveness of teaching</a:t>
          </a:r>
          <a:endParaRPr lang="en-GB" sz="1200" dirty="0"/>
        </a:p>
      </dgm:t>
    </dgm:pt>
    <dgm:pt modelId="{32260CC2-E815-427D-95CE-66248B980441}" type="parTrans" cxnId="{2E5D878E-AF66-4012-819E-345CBBAEF094}">
      <dgm:prSet custT="1"/>
      <dgm:spPr/>
      <dgm:t>
        <a:bodyPr/>
        <a:lstStyle/>
        <a:p>
          <a:endParaRPr lang="en-GB" sz="1200" dirty="0"/>
        </a:p>
      </dgm:t>
    </dgm:pt>
    <dgm:pt modelId="{2F151FF1-0B0A-4B61-B8C2-AE6252653349}" type="sibTrans" cxnId="{2E5D878E-AF66-4012-819E-345CBBAEF094}">
      <dgm:prSet/>
      <dgm:spPr/>
      <dgm:t>
        <a:bodyPr/>
        <a:lstStyle/>
        <a:p>
          <a:endParaRPr lang="en-GB" sz="1200"/>
        </a:p>
      </dgm:t>
    </dgm:pt>
    <dgm:pt modelId="{A297F9B3-B38C-4AA6-897E-EE9F3099DDEF}">
      <dgm:prSet phldrT="[Text]"/>
      <dgm:spPr/>
      <dgm:t>
        <a:bodyPr/>
        <a:lstStyle/>
        <a:p>
          <a:endParaRPr lang="en-GB" sz="1200" dirty="0"/>
        </a:p>
      </dgm:t>
    </dgm:pt>
    <dgm:pt modelId="{89DA15C0-7DF1-45D7-9108-8EE6A91AD1C9}" type="parTrans" cxnId="{C18BF2F1-ECA4-486E-93C5-03B280D5D094}">
      <dgm:prSet/>
      <dgm:spPr/>
      <dgm:t>
        <a:bodyPr/>
        <a:lstStyle/>
        <a:p>
          <a:endParaRPr lang="en-GB" sz="1200"/>
        </a:p>
      </dgm:t>
    </dgm:pt>
    <dgm:pt modelId="{FE123897-8DB0-4F0C-BC58-AD7895C23661}" type="sibTrans" cxnId="{C18BF2F1-ECA4-486E-93C5-03B280D5D094}">
      <dgm:prSet/>
      <dgm:spPr/>
      <dgm:t>
        <a:bodyPr/>
        <a:lstStyle/>
        <a:p>
          <a:endParaRPr lang="en-GB" sz="1200"/>
        </a:p>
      </dgm:t>
    </dgm:pt>
    <dgm:pt modelId="{AF481CE9-BFF3-414F-A6C9-2EFF68A174D0}">
      <dgm:prSet custT="1"/>
      <dgm:spPr/>
      <dgm:t>
        <a:bodyPr/>
        <a:lstStyle/>
        <a:p>
          <a:r>
            <a:rPr lang="en-GB" sz="1200" dirty="0" smtClean="0"/>
            <a:t>Implications of quality assurance and  enhancement  for practice</a:t>
          </a:r>
          <a:endParaRPr lang="en-GB" sz="1200" dirty="0"/>
        </a:p>
      </dgm:t>
    </dgm:pt>
    <dgm:pt modelId="{4D55DFAB-F8A0-44B4-AD72-CD8EF6A4DFB1}" type="parTrans" cxnId="{71E14BE6-8F8D-4F1C-BA87-EC73EF9826C3}">
      <dgm:prSet custT="1"/>
      <dgm:spPr/>
      <dgm:t>
        <a:bodyPr/>
        <a:lstStyle/>
        <a:p>
          <a:endParaRPr lang="en-GB" sz="1200" dirty="0"/>
        </a:p>
      </dgm:t>
    </dgm:pt>
    <dgm:pt modelId="{E9CF2203-4CAC-4B0A-B1F4-2AA94B3B73B5}" type="sibTrans" cxnId="{71E14BE6-8F8D-4F1C-BA87-EC73EF9826C3}">
      <dgm:prSet/>
      <dgm:spPr/>
      <dgm:t>
        <a:bodyPr/>
        <a:lstStyle/>
        <a:p>
          <a:endParaRPr lang="en-GB" sz="1200"/>
        </a:p>
      </dgm:t>
    </dgm:pt>
    <dgm:pt modelId="{1503B9EE-48E4-4CB8-8FCE-1CA0FE045BC0}" type="pres">
      <dgm:prSet presAssocID="{79D2EF8A-463E-4AE7-B913-F04D9447D26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BE5700B-3942-48BB-9F0D-FB77241895F7}" type="pres">
      <dgm:prSet presAssocID="{9D19D329-C93B-4621-B67C-C2FB29E900D2}" presName="centerShape" presStyleLbl="node0" presStyleIdx="0" presStyleCnt="1"/>
      <dgm:spPr/>
      <dgm:t>
        <a:bodyPr/>
        <a:lstStyle/>
        <a:p>
          <a:endParaRPr lang="en-GB"/>
        </a:p>
      </dgm:t>
    </dgm:pt>
    <dgm:pt modelId="{A55FCB09-9879-4E37-9708-14B1B3AD8013}" type="pres">
      <dgm:prSet presAssocID="{F5D84A26-5F94-4FB8-8C14-027A79789021}" presName="Name9" presStyleLbl="parChTrans1D2" presStyleIdx="0" presStyleCnt="6"/>
      <dgm:spPr/>
      <dgm:t>
        <a:bodyPr/>
        <a:lstStyle/>
        <a:p>
          <a:endParaRPr lang="en-GB"/>
        </a:p>
      </dgm:t>
    </dgm:pt>
    <dgm:pt modelId="{63C1F9C8-D22F-485B-90B0-44BAA7DBB37A}" type="pres">
      <dgm:prSet presAssocID="{F5D84A26-5F94-4FB8-8C14-027A79789021}" presName="connTx" presStyleLbl="parChTrans1D2" presStyleIdx="0" presStyleCnt="6"/>
      <dgm:spPr/>
      <dgm:t>
        <a:bodyPr/>
        <a:lstStyle/>
        <a:p>
          <a:endParaRPr lang="en-GB"/>
        </a:p>
      </dgm:t>
    </dgm:pt>
    <dgm:pt modelId="{000E83F9-C530-4FD5-8816-E58D6055F046}" type="pres">
      <dgm:prSet presAssocID="{EF1707D7-48D6-44D7-BBA9-2417E7FA47E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C62FE5-2DD7-452A-8450-0F90235D02CE}" type="pres">
      <dgm:prSet presAssocID="{C024F488-9DF1-476F-B154-D73F5A73F7AD}" presName="Name9" presStyleLbl="parChTrans1D2" presStyleIdx="1" presStyleCnt="6"/>
      <dgm:spPr/>
      <dgm:t>
        <a:bodyPr/>
        <a:lstStyle/>
        <a:p>
          <a:endParaRPr lang="en-GB"/>
        </a:p>
      </dgm:t>
    </dgm:pt>
    <dgm:pt modelId="{DD16F793-DFD1-45FD-9063-A3B2B54DB32C}" type="pres">
      <dgm:prSet presAssocID="{C024F488-9DF1-476F-B154-D73F5A73F7AD}" presName="connTx" presStyleLbl="parChTrans1D2" presStyleIdx="1" presStyleCnt="6"/>
      <dgm:spPr/>
      <dgm:t>
        <a:bodyPr/>
        <a:lstStyle/>
        <a:p>
          <a:endParaRPr lang="en-GB"/>
        </a:p>
      </dgm:t>
    </dgm:pt>
    <dgm:pt modelId="{2E4A41BF-7DD8-4C59-9AE5-D3768AA9A580}" type="pres">
      <dgm:prSet presAssocID="{9ED29215-85CE-4C80-BC63-F4D03C73831A}" presName="node" presStyleLbl="node1" presStyleIdx="1" presStyleCnt="6" custScaleX="132294" custScaleY="1315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2805EA-C33F-4448-B6E9-BD1F1B10E57B}" type="pres">
      <dgm:prSet presAssocID="{1C415000-F03E-4E44-A451-1572A359F918}" presName="Name9" presStyleLbl="parChTrans1D2" presStyleIdx="2" presStyleCnt="6"/>
      <dgm:spPr/>
      <dgm:t>
        <a:bodyPr/>
        <a:lstStyle/>
        <a:p>
          <a:endParaRPr lang="en-GB"/>
        </a:p>
      </dgm:t>
    </dgm:pt>
    <dgm:pt modelId="{BC56DCE3-9C72-45D3-8DAB-11A2BAEBF6CB}" type="pres">
      <dgm:prSet presAssocID="{1C415000-F03E-4E44-A451-1572A359F918}" presName="connTx" presStyleLbl="parChTrans1D2" presStyleIdx="2" presStyleCnt="6"/>
      <dgm:spPr/>
      <dgm:t>
        <a:bodyPr/>
        <a:lstStyle/>
        <a:p>
          <a:endParaRPr lang="en-GB"/>
        </a:p>
      </dgm:t>
    </dgm:pt>
    <dgm:pt modelId="{3F78A3F6-6B2E-4C59-A670-9148973E00C8}" type="pres">
      <dgm:prSet presAssocID="{6B7135A6-1047-44A7-946F-A5F8F365E2DC}" presName="node" presStyleLbl="node1" presStyleIdx="2" presStyleCnt="6" custScaleX="131227" custScaleY="1254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73EB46-FD13-4E53-B6C5-8E10EEE3A055}" type="pres">
      <dgm:prSet presAssocID="{307E9811-E9F9-4C95-97F6-7BDE9B01D586}" presName="Name9" presStyleLbl="parChTrans1D2" presStyleIdx="3" presStyleCnt="6"/>
      <dgm:spPr/>
      <dgm:t>
        <a:bodyPr/>
        <a:lstStyle/>
        <a:p>
          <a:endParaRPr lang="en-GB"/>
        </a:p>
      </dgm:t>
    </dgm:pt>
    <dgm:pt modelId="{C3592A23-0A91-4719-9F1F-683071847D1F}" type="pres">
      <dgm:prSet presAssocID="{307E9811-E9F9-4C95-97F6-7BDE9B01D586}" presName="connTx" presStyleLbl="parChTrans1D2" presStyleIdx="3" presStyleCnt="6"/>
      <dgm:spPr/>
      <dgm:t>
        <a:bodyPr/>
        <a:lstStyle/>
        <a:p>
          <a:endParaRPr lang="en-GB"/>
        </a:p>
      </dgm:t>
    </dgm:pt>
    <dgm:pt modelId="{DF62254D-0E2F-405D-9F06-7BFD6E440AE1}" type="pres">
      <dgm:prSet presAssocID="{C43B5EAC-81F9-4730-BE84-6702CC015242}" presName="node" presStyleLbl="node1" presStyleIdx="3" presStyleCnt="6" custScaleX="130062" custScaleY="1028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B3E764-4F82-405F-9BDC-6F89563F6E9D}" type="pres">
      <dgm:prSet presAssocID="{32260CC2-E815-427D-95CE-66248B980441}" presName="Name9" presStyleLbl="parChTrans1D2" presStyleIdx="4" presStyleCnt="6"/>
      <dgm:spPr/>
      <dgm:t>
        <a:bodyPr/>
        <a:lstStyle/>
        <a:p>
          <a:endParaRPr lang="en-GB"/>
        </a:p>
      </dgm:t>
    </dgm:pt>
    <dgm:pt modelId="{2AD98757-88DA-4E63-B7B2-AEFEEAE56237}" type="pres">
      <dgm:prSet presAssocID="{32260CC2-E815-427D-95CE-66248B980441}" presName="connTx" presStyleLbl="parChTrans1D2" presStyleIdx="4" presStyleCnt="6"/>
      <dgm:spPr/>
      <dgm:t>
        <a:bodyPr/>
        <a:lstStyle/>
        <a:p>
          <a:endParaRPr lang="en-GB"/>
        </a:p>
      </dgm:t>
    </dgm:pt>
    <dgm:pt modelId="{17C5562A-7CCB-4D0A-9355-503C5EC7CDED}" type="pres">
      <dgm:prSet presAssocID="{E19B380B-86CF-48C2-8C98-048D02147EF3}" presName="node" presStyleLbl="node1" presStyleIdx="4" presStyleCnt="6" custScaleX="133985" custScaleY="1216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C5B791-DF9D-4FDF-B036-BD9F0140E0A1}" type="pres">
      <dgm:prSet presAssocID="{4D55DFAB-F8A0-44B4-AD72-CD8EF6A4DFB1}" presName="Name9" presStyleLbl="parChTrans1D2" presStyleIdx="5" presStyleCnt="6"/>
      <dgm:spPr/>
      <dgm:t>
        <a:bodyPr/>
        <a:lstStyle/>
        <a:p>
          <a:endParaRPr lang="en-GB"/>
        </a:p>
      </dgm:t>
    </dgm:pt>
    <dgm:pt modelId="{717316A1-704E-4F14-9D4E-665B991DEDB6}" type="pres">
      <dgm:prSet presAssocID="{4D55DFAB-F8A0-44B4-AD72-CD8EF6A4DFB1}" presName="connTx" presStyleLbl="parChTrans1D2" presStyleIdx="5" presStyleCnt="6"/>
      <dgm:spPr/>
      <dgm:t>
        <a:bodyPr/>
        <a:lstStyle/>
        <a:p>
          <a:endParaRPr lang="en-GB"/>
        </a:p>
      </dgm:t>
    </dgm:pt>
    <dgm:pt modelId="{E6C02345-9640-4323-ACE2-E427C9BE2333}" type="pres">
      <dgm:prSet presAssocID="{AF481CE9-BFF3-414F-A6C9-2EFF68A174D0}" presName="node" presStyleLbl="node1" presStyleIdx="5" presStyleCnt="6" custScaleX="129938" custScaleY="1258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D4D891D-1919-4C4B-A306-DF41BA01C56B}" type="presOf" srcId="{4D55DFAB-F8A0-44B4-AD72-CD8EF6A4DFB1}" destId="{E0C5B791-DF9D-4FDF-B036-BD9F0140E0A1}" srcOrd="0" destOrd="0" presId="urn:microsoft.com/office/officeart/2005/8/layout/radial1"/>
    <dgm:cxn modelId="{DDCE793E-D5D6-490B-BBAA-9D16CB5956BF}" srcId="{9D19D329-C93B-4621-B67C-C2FB29E900D2}" destId="{EF1707D7-48D6-44D7-BBA9-2417E7FA47E0}" srcOrd="0" destOrd="0" parTransId="{F5D84A26-5F94-4FB8-8C14-027A79789021}" sibTransId="{2A921EFE-1BE1-433B-9B4A-C8F8F3723285}"/>
    <dgm:cxn modelId="{5D26D3F9-7CE8-4335-B7BE-C7D0187B654F}" type="presOf" srcId="{4D55DFAB-F8A0-44B4-AD72-CD8EF6A4DFB1}" destId="{717316A1-704E-4F14-9D4E-665B991DEDB6}" srcOrd="1" destOrd="0" presId="urn:microsoft.com/office/officeart/2005/8/layout/radial1"/>
    <dgm:cxn modelId="{2E5D878E-AF66-4012-819E-345CBBAEF094}" srcId="{9D19D329-C93B-4621-B67C-C2FB29E900D2}" destId="{E19B380B-86CF-48C2-8C98-048D02147EF3}" srcOrd="4" destOrd="0" parTransId="{32260CC2-E815-427D-95CE-66248B980441}" sibTransId="{2F151FF1-0B0A-4B61-B8C2-AE6252653349}"/>
    <dgm:cxn modelId="{71E14BE6-8F8D-4F1C-BA87-EC73EF9826C3}" srcId="{9D19D329-C93B-4621-B67C-C2FB29E900D2}" destId="{AF481CE9-BFF3-414F-A6C9-2EFF68A174D0}" srcOrd="5" destOrd="0" parTransId="{4D55DFAB-F8A0-44B4-AD72-CD8EF6A4DFB1}" sibTransId="{E9CF2203-4CAC-4B0A-B1F4-2AA94B3B73B5}"/>
    <dgm:cxn modelId="{40DC3C87-BC34-455C-A2FD-0E6B71C812E6}" type="presOf" srcId="{C024F488-9DF1-476F-B154-D73F5A73F7AD}" destId="{DD16F793-DFD1-45FD-9063-A3B2B54DB32C}" srcOrd="1" destOrd="0" presId="urn:microsoft.com/office/officeart/2005/8/layout/radial1"/>
    <dgm:cxn modelId="{EE9658D4-E14E-48C1-B860-AAD9E41579CF}" type="presOf" srcId="{32260CC2-E815-427D-95CE-66248B980441}" destId="{39B3E764-4F82-405F-9BDC-6F89563F6E9D}" srcOrd="0" destOrd="0" presId="urn:microsoft.com/office/officeart/2005/8/layout/radial1"/>
    <dgm:cxn modelId="{4940BA94-15BD-42D8-8175-DAB483334F4E}" srcId="{9D19D329-C93B-4621-B67C-C2FB29E900D2}" destId="{6B7135A6-1047-44A7-946F-A5F8F365E2DC}" srcOrd="2" destOrd="0" parTransId="{1C415000-F03E-4E44-A451-1572A359F918}" sibTransId="{56A4967F-993C-40C3-91A5-A5607F550C8A}"/>
    <dgm:cxn modelId="{55533515-D6D0-49AC-8526-3E1C2C22474E}" type="presOf" srcId="{9D19D329-C93B-4621-B67C-C2FB29E900D2}" destId="{DBE5700B-3942-48BB-9F0D-FB77241895F7}" srcOrd="0" destOrd="0" presId="urn:microsoft.com/office/officeart/2005/8/layout/radial1"/>
    <dgm:cxn modelId="{09DF7F63-8ECA-4E11-9D05-E703B90ED115}" srcId="{9D19D329-C93B-4621-B67C-C2FB29E900D2}" destId="{C43B5EAC-81F9-4730-BE84-6702CC015242}" srcOrd="3" destOrd="0" parTransId="{307E9811-E9F9-4C95-97F6-7BDE9B01D586}" sibTransId="{1B9CBED9-8B50-4ED0-A341-A66A68AE5B3F}"/>
    <dgm:cxn modelId="{C18BF2F1-ECA4-486E-93C5-03B280D5D094}" srcId="{79D2EF8A-463E-4AE7-B913-F04D9447D267}" destId="{A297F9B3-B38C-4AA6-897E-EE9F3099DDEF}" srcOrd="1" destOrd="0" parTransId="{89DA15C0-7DF1-45D7-9108-8EE6A91AD1C9}" sibTransId="{FE123897-8DB0-4F0C-BC58-AD7895C23661}"/>
    <dgm:cxn modelId="{C6C8EF49-6A01-405B-B840-FCC06BB4C50C}" type="presOf" srcId="{32260CC2-E815-427D-95CE-66248B980441}" destId="{2AD98757-88DA-4E63-B7B2-AEFEEAE56237}" srcOrd="1" destOrd="0" presId="urn:microsoft.com/office/officeart/2005/8/layout/radial1"/>
    <dgm:cxn modelId="{687C5848-57A2-40F1-B140-010F031E177E}" type="presOf" srcId="{307E9811-E9F9-4C95-97F6-7BDE9B01D586}" destId="{E173EB46-FD13-4E53-B6C5-8E10EEE3A055}" srcOrd="0" destOrd="0" presId="urn:microsoft.com/office/officeart/2005/8/layout/radial1"/>
    <dgm:cxn modelId="{92C64B21-AFC4-478A-9821-3260F9C90506}" type="presOf" srcId="{F5D84A26-5F94-4FB8-8C14-027A79789021}" destId="{63C1F9C8-D22F-485B-90B0-44BAA7DBB37A}" srcOrd="1" destOrd="0" presId="urn:microsoft.com/office/officeart/2005/8/layout/radial1"/>
    <dgm:cxn modelId="{3103948B-050A-412D-A64E-1EA296C27D7A}" type="presOf" srcId="{E19B380B-86CF-48C2-8C98-048D02147EF3}" destId="{17C5562A-7CCB-4D0A-9355-503C5EC7CDED}" srcOrd="0" destOrd="0" presId="urn:microsoft.com/office/officeart/2005/8/layout/radial1"/>
    <dgm:cxn modelId="{19AA9A4F-27FA-4D25-8A74-85CB0E046E3A}" type="presOf" srcId="{F5D84A26-5F94-4FB8-8C14-027A79789021}" destId="{A55FCB09-9879-4E37-9708-14B1B3AD8013}" srcOrd="0" destOrd="0" presId="urn:microsoft.com/office/officeart/2005/8/layout/radial1"/>
    <dgm:cxn modelId="{22FFCF73-EA4A-4D86-8945-DCF9A9D97C96}" srcId="{9D19D329-C93B-4621-B67C-C2FB29E900D2}" destId="{9ED29215-85CE-4C80-BC63-F4D03C73831A}" srcOrd="1" destOrd="0" parTransId="{C024F488-9DF1-476F-B154-D73F5A73F7AD}" sibTransId="{58506CC4-D512-4F04-9085-2E87D027343A}"/>
    <dgm:cxn modelId="{5328A9D9-4161-4834-BC7B-CFEF2330F6B4}" type="presOf" srcId="{EF1707D7-48D6-44D7-BBA9-2417E7FA47E0}" destId="{000E83F9-C530-4FD5-8816-E58D6055F046}" srcOrd="0" destOrd="0" presId="urn:microsoft.com/office/officeart/2005/8/layout/radial1"/>
    <dgm:cxn modelId="{F8E7F146-B6E0-431E-8158-02C0D411D3D4}" srcId="{79D2EF8A-463E-4AE7-B913-F04D9447D267}" destId="{9D19D329-C93B-4621-B67C-C2FB29E900D2}" srcOrd="0" destOrd="0" parTransId="{09AA0156-B2D9-4C97-B0D7-1A9D9E01FDC9}" sibTransId="{EED8332E-3684-4A41-BA99-F308B63A7235}"/>
    <dgm:cxn modelId="{33033241-0DE9-4ADF-8886-B6D4F6AF15ED}" type="presOf" srcId="{307E9811-E9F9-4C95-97F6-7BDE9B01D586}" destId="{C3592A23-0A91-4719-9F1F-683071847D1F}" srcOrd="1" destOrd="0" presId="urn:microsoft.com/office/officeart/2005/8/layout/radial1"/>
    <dgm:cxn modelId="{F641535B-0582-4649-9937-DDC54089AD8E}" type="presOf" srcId="{1C415000-F03E-4E44-A451-1572A359F918}" destId="{BC56DCE3-9C72-45D3-8DAB-11A2BAEBF6CB}" srcOrd="1" destOrd="0" presId="urn:microsoft.com/office/officeart/2005/8/layout/radial1"/>
    <dgm:cxn modelId="{AC02588E-3515-44D6-B1A5-A55DD5F50737}" type="presOf" srcId="{C024F488-9DF1-476F-B154-D73F5A73F7AD}" destId="{01C62FE5-2DD7-452A-8450-0F90235D02CE}" srcOrd="0" destOrd="0" presId="urn:microsoft.com/office/officeart/2005/8/layout/radial1"/>
    <dgm:cxn modelId="{695867BC-A312-4579-BE1E-6ED092A56495}" type="presOf" srcId="{C43B5EAC-81F9-4730-BE84-6702CC015242}" destId="{DF62254D-0E2F-405D-9F06-7BFD6E440AE1}" srcOrd="0" destOrd="0" presId="urn:microsoft.com/office/officeart/2005/8/layout/radial1"/>
    <dgm:cxn modelId="{4C63A5F4-FE31-4995-A5F1-BE0AFEB048F0}" type="presOf" srcId="{AF481CE9-BFF3-414F-A6C9-2EFF68A174D0}" destId="{E6C02345-9640-4323-ACE2-E427C9BE2333}" srcOrd="0" destOrd="0" presId="urn:microsoft.com/office/officeart/2005/8/layout/radial1"/>
    <dgm:cxn modelId="{FDF62753-D14B-4B83-B6DD-02FD837ABCFA}" type="presOf" srcId="{9ED29215-85CE-4C80-BC63-F4D03C73831A}" destId="{2E4A41BF-7DD8-4C59-9AE5-D3768AA9A580}" srcOrd="0" destOrd="0" presId="urn:microsoft.com/office/officeart/2005/8/layout/radial1"/>
    <dgm:cxn modelId="{B08EF2E5-5F36-423A-AD69-68F0046ADA73}" type="presOf" srcId="{6B7135A6-1047-44A7-946F-A5F8F365E2DC}" destId="{3F78A3F6-6B2E-4C59-A670-9148973E00C8}" srcOrd="0" destOrd="0" presId="urn:microsoft.com/office/officeart/2005/8/layout/radial1"/>
    <dgm:cxn modelId="{4E4D31A1-81B4-400B-BBF0-16410A4EA96F}" type="presOf" srcId="{1C415000-F03E-4E44-A451-1572A359F918}" destId="{C72805EA-C33F-4448-B6E9-BD1F1B10E57B}" srcOrd="0" destOrd="0" presId="urn:microsoft.com/office/officeart/2005/8/layout/radial1"/>
    <dgm:cxn modelId="{B390FE75-F357-4EB7-8D4E-91BFF41D6835}" type="presOf" srcId="{79D2EF8A-463E-4AE7-B913-F04D9447D267}" destId="{1503B9EE-48E4-4CB8-8FCE-1CA0FE045BC0}" srcOrd="0" destOrd="0" presId="urn:microsoft.com/office/officeart/2005/8/layout/radial1"/>
    <dgm:cxn modelId="{0D086430-355C-4FD6-A7BD-453527877913}" type="presParOf" srcId="{1503B9EE-48E4-4CB8-8FCE-1CA0FE045BC0}" destId="{DBE5700B-3942-48BB-9F0D-FB77241895F7}" srcOrd="0" destOrd="0" presId="urn:microsoft.com/office/officeart/2005/8/layout/radial1"/>
    <dgm:cxn modelId="{6BF19BCB-669B-4C0F-8BED-C867BD4B4B56}" type="presParOf" srcId="{1503B9EE-48E4-4CB8-8FCE-1CA0FE045BC0}" destId="{A55FCB09-9879-4E37-9708-14B1B3AD8013}" srcOrd="1" destOrd="0" presId="urn:microsoft.com/office/officeart/2005/8/layout/radial1"/>
    <dgm:cxn modelId="{F388F1B1-14EA-40C7-8F91-3F51024B0E5A}" type="presParOf" srcId="{A55FCB09-9879-4E37-9708-14B1B3AD8013}" destId="{63C1F9C8-D22F-485B-90B0-44BAA7DBB37A}" srcOrd="0" destOrd="0" presId="urn:microsoft.com/office/officeart/2005/8/layout/radial1"/>
    <dgm:cxn modelId="{205E1E31-5878-4F13-850C-86FB7B55CA49}" type="presParOf" srcId="{1503B9EE-48E4-4CB8-8FCE-1CA0FE045BC0}" destId="{000E83F9-C530-4FD5-8816-E58D6055F046}" srcOrd="2" destOrd="0" presId="urn:microsoft.com/office/officeart/2005/8/layout/radial1"/>
    <dgm:cxn modelId="{BF2F5372-D4D8-459E-B186-C5D918A64858}" type="presParOf" srcId="{1503B9EE-48E4-4CB8-8FCE-1CA0FE045BC0}" destId="{01C62FE5-2DD7-452A-8450-0F90235D02CE}" srcOrd="3" destOrd="0" presId="urn:microsoft.com/office/officeart/2005/8/layout/radial1"/>
    <dgm:cxn modelId="{687C5485-0836-483B-81F6-4D5C19EB06F3}" type="presParOf" srcId="{01C62FE5-2DD7-452A-8450-0F90235D02CE}" destId="{DD16F793-DFD1-45FD-9063-A3B2B54DB32C}" srcOrd="0" destOrd="0" presId="urn:microsoft.com/office/officeart/2005/8/layout/radial1"/>
    <dgm:cxn modelId="{2E72E4D2-D152-4B1B-9281-4C17D5ACDB4F}" type="presParOf" srcId="{1503B9EE-48E4-4CB8-8FCE-1CA0FE045BC0}" destId="{2E4A41BF-7DD8-4C59-9AE5-D3768AA9A580}" srcOrd="4" destOrd="0" presId="urn:microsoft.com/office/officeart/2005/8/layout/radial1"/>
    <dgm:cxn modelId="{4A7E6F92-92A4-4275-ABCF-177C973B553A}" type="presParOf" srcId="{1503B9EE-48E4-4CB8-8FCE-1CA0FE045BC0}" destId="{C72805EA-C33F-4448-B6E9-BD1F1B10E57B}" srcOrd="5" destOrd="0" presId="urn:microsoft.com/office/officeart/2005/8/layout/radial1"/>
    <dgm:cxn modelId="{8A6281E3-C89D-4E07-B661-0A7F3E932E3D}" type="presParOf" srcId="{C72805EA-C33F-4448-B6E9-BD1F1B10E57B}" destId="{BC56DCE3-9C72-45D3-8DAB-11A2BAEBF6CB}" srcOrd="0" destOrd="0" presId="urn:microsoft.com/office/officeart/2005/8/layout/radial1"/>
    <dgm:cxn modelId="{6B8582A2-C173-421D-A24F-5335AC090679}" type="presParOf" srcId="{1503B9EE-48E4-4CB8-8FCE-1CA0FE045BC0}" destId="{3F78A3F6-6B2E-4C59-A670-9148973E00C8}" srcOrd="6" destOrd="0" presId="urn:microsoft.com/office/officeart/2005/8/layout/radial1"/>
    <dgm:cxn modelId="{F6F13E77-312F-4795-A4EF-06682CCEA531}" type="presParOf" srcId="{1503B9EE-48E4-4CB8-8FCE-1CA0FE045BC0}" destId="{E173EB46-FD13-4E53-B6C5-8E10EEE3A055}" srcOrd="7" destOrd="0" presId="urn:microsoft.com/office/officeart/2005/8/layout/radial1"/>
    <dgm:cxn modelId="{4AA7D218-A478-4379-9BB2-B326C8A986F8}" type="presParOf" srcId="{E173EB46-FD13-4E53-B6C5-8E10EEE3A055}" destId="{C3592A23-0A91-4719-9F1F-683071847D1F}" srcOrd="0" destOrd="0" presId="urn:microsoft.com/office/officeart/2005/8/layout/radial1"/>
    <dgm:cxn modelId="{ED1A92EB-CF5E-4C51-8A01-AFDF63B44B4C}" type="presParOf" srcId="{1503B9EE-48E4-4CB8-8FCE-1CA0FE045BC0}" destId="{DF62254D-0E2F-405D-9F06-7BFD6E440AE1}" srcOrd="8" destOrd="0" presId="urn:microsoft.com/office/officeart/2005/8/layout/radial1"/>
    <dgm:cxn modelId="{592AFAC6-E4BA-4E9E-BA87-7DBA1017585B}" type="presParOf" srcId="{1503B9EE-48E4-4CB8-8FCE-1CA0FE045BC0}" destId="{39B3E764-4F82-405F-9BDC-6F89563F6E9D}" srcOrd="9" destOrd="0" presId="urn:microsoft.com/office/officeart/2005/8/layout/radial1"/>
    <dgm:cxn modelId="{26471EC3-39CC-4343-8F8F-70FDCB0E776C}" type="presParOf" srcId="{39B3E764-4F82-405F-9BDC-6F89563F6E9D}" destId="{2AD98757-88DA-4E63-B7B2-AEFEEAE56237}" srcOrd="0" destOrd="0" presId="urn:microsoft.com/office/officeart/2005/8/layout/radial1"/>
    <dgm:cxn modelId="{0A3E1699-73BD-4883-9C75-AE3EABB42867}" type="presParOf" srcId="{1503B9EE-48E4-4CB8-8FCE-1CA0FE045BC0}" destId="{17C5562A-7CCB-4D0A-9355-503C5EC7CDED}" srcOrd="10" destOrd="0" presId="urn:microsoft.com/office/officeart/2005/8/layout/radial1"/>
    <dgm:cxn modelId="{463E7F36-54EC-4B8D-AB3E-72B8AB1304E1}" type="presParOf" srcId="{1503B9EE-48E4-4CB8-8FCE-1CA0FE045BC0}" destId="{E0C5B791-DF9D-4FDF-B036-BD9F0140E0A1}" srcOrd="11" destOrd="0" presId="urn:microsoft.com/office/officeart/2005/8/layout/radial1"/>
    <dgm:cxn modelId="{74A9702A-4076-4C12-ADED-78F00ACC49F7}" type="presParOf" srcId="{E0C5B791-DF9D-4FDF-B036-BD9F0140E0A1}" destId="{717316A1-704E-4F14-9D4E-665B991DEDB6}" srcOrd="0" destOrd="0" presId="urn:microsoft.com/office/officeart/2005/8/layout/radial1"/>
    <dgm:cxn modelId="{5CBFBC10-FA85-403D-9F00-CD2FEF9F20F9}" type="presParOf" srcId="{1503B9EE-48E4-4CB8-8FCE-1CA0FE045BC0}" destId="{E6C02345-9640-4323-ACE2-E427C9BE2333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475B9-9EFA-40B0-86AF-01F3E4835890}">
      <dsp:nvSpPr>
        <dsp:cNvPr id="0" name=""/>
        <dsp:cNvSpPr/>
      </dsp:nvSpPr>
      <dsp:spPr>
        <a:xfrm>
          <a:off x="2953985" y="965"/>
          <a:ext cx="1820885" cy="91044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Areas of Activity (A)</a:t>
          </a:r>
          <a:endParaRPr lang="en-GB" sz="1900" kern="1200" dirty="0"/>
        </a:p>
      </dsp:txBody>
      <dsp:txXfrm>
        <a:off x="2980651" y="27631"/>
        <a:ext cx="1767553" cy="857110"/>
      </dsp:txXfrm>
    </dsp:sp>
    <dsp:sp modelId="{C3A56D22-DC45-499B-822E-257EAC4AE542}">
      <dsp:nvSpPr>
        <dsp:cNvPr id="0" name=""/>
        <dsp:cNvSpPr/>
      </dsp:nvSpPr>
      <dsp:spPr>
        <a:xfrm rot="3600559">
          <a:off x="4141805" y="1599198"/>
          <a:ext cx="948491" cy="318654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/>
        </a:p>
      </dsp:txBody>
      <dsp:txXfrm>
        <a:off x="4237401" y="1662929"/>
        <a:ext cx="757299" cy="191192"/>
      </dsp:txXfrm>
    </dsp:sp>
    <dsp:sp modelId="{874291B3-4592-4FDB-814A-F6C6134E05D6}">
      <dsp:nvSpPr>
        <dsp:cNvPr id="0" name=""/>
        <dsp:cNvSpPr/>
      </dsp:nvSpPr>
      <dsp:spPr>
        <a:xfrm>
          <a:off x="4457231" y="2605643"/>
          <a:ext cx="1820885" cy="91044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Professional Values (V)</a:t>
          </a:r>
          <a:endParaRPr lang="en-GB" sz="1900" kern="1200" dirty="0"/>
        </a:p>
      </dsp:txBody>
      <dsp:txXfrm>
        <a:off x="4483897" y="2632309"/>
        <a:ext cx="1767553" cy="857110"/>
      </dsp:txXfrm>
    </dsp:sp>
    <dsp:sp modelId="{9834C691-774C-4C89-A83F-4F2D71D46B45}">
      <dsp:nvSpPr>
        <dsp:cNvPr id="0" name=""/>
        <dsp:cNvSpPr/>
      </dsp:nvSpPr>
      <dsp:spPr>
        <a:xfrm rot="10801104">
          <a:off x="3390179" y="2901054"/>
          <a:ext cx="948491" cy="318654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/>
        </a:p>
      </dsp:txBody>
      <dsp:txXfrm rot="10800000">
        <a:off x="3485775" y="2964785"/>
        <a:ext cx="757299" cy="191192"/>
      </dsp:txXfrm>
    </dsp:sp>
    <dsp:sp modelId="{3E8C3E09-4D28-4DA6-AFDE-24168D8708B5}">
      <dsp:nvSpPr>
        <dsp:cNvPr id="0" name=""/>
        <dsp:cNvSpPr/>
      </dsp:nvSpPr>
      <dsp:spPr>
        <a:xfrm>
          <a:off x="1450732" y="2604677"/>
          <a:ext cx="1820885" cy="91044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Core Knowledge (K)</a:t>
          </a:r>
          <a:endParaRPr lang="en-GB" sz="1900" kern="1200" dirty="0"/>
        </a:p>
      </dsp:txBody>
      <dsp:txXfrm>
        <a:off x="1477398" y="2631343"/>
        <a:ext cx="1767553" cy="857110"/>
      </dsp:txXfrm>
    </dsp:sp>
    <dsp:sp modelId="{DA5CB2B3-7825-460E-ACF8-70FB11A41480}">
      <dsp:nvSpPr>
        <dsp:cNvPr id="0" name=""/>
        <dsp:cNvSpPr/>
      </dsp:nvSpPr>
      <dsp:spPr>
        <a:xfrm rot="18000000">
          <a:off x="2638555" y="1598715"/>
          <a:ext cx="948491" cy="318654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/>
        </a:p>
      </dsp:txBody>
      <dsp:txXfrm>
        <a:off x="2734151" y="1662446"/>
        <a:ext cx="757299" cy="191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5700B-3942-48BB-9F0D-FB77241895F7}">
      <dsp:nvSpPr>
        <dsp:cNvPr id="0" name=""/>
        <dsp:cNvSpPr/>
      </dsp:nvSpPr>
      <dsp:spPr>
        <a:xfrm>
          <a:off x="2994894" y="1395599"/>
          <a:ext cx="1064994" cy="10649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CORE KNOWLEDGE </a:t>
          </a:r>
          <a:endParaRPr lang="en-GB" sz="1200" kern="1200" dirty="0"/>
        </a:p>
      </dsp:txBody>
      <dsp:txXfrm>
        <a:off x="3150859" y="1551564"/>
        <a:ext cx="753064" cy="753064"/>
      </dsp:txXfrm>
    </dsp:sp>
    <dsp:sp modelId="{A55FCB09-9879-4E37-9708-14B1B3AD8013}">
      <dsp:nvSpPr>
        <dsp:cNvPr id="0" name=""/>
        <dsp:cNvSpPr/>
      </dsp:nvSpPr>
      <dsp:spPr>
        <a:xfrm rot="16200000">
          <a:off x="3366384" y="1220988"/>
          <a:ext cx="322013" cy="27207"/>
        </a:xfrm>
        <a:custGeom>
          <a:avLst/>
          <a:gdLst/>
          <a:ahLst/>
          <a:cxnLst/>
          <a:rect l="0" t="0" r="0" b="0"/>
          <a:pathLst>
            <a:path>
              <a:moveTo>
                <a:pt x="0" y="13603"/>
              </a:moveTo>
              <a:lnTo>
                <a:pt x="322013" y="136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3519341" y="1226542"/>
        <a:ext cx="16100" cy="16100"/>
      </dsp:txXfrm>
    </dsp:sp>
    <dsp:sp modelId="{000E83F9-C530-4FD5-8816-E58D6055F046}">
      <dsp:nvSpPr>
        <dsp:cNvPr id="0" name=""/>
        <dsp:cNvSpPr/>
      </dsp:nvSpPr>
      <dsp:spPr>
        <a:xfrm>
          <a:off x="2994894" y="8591"/>
          <a:ext cx="1064994" cy="10649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Subject material</a:t>
          </a:r>
          <a:endParaRPr lang="en-GB" sz="1200" kern="1200" dirty="0"/>
        </a:p>
      </dsp:txBody>
      <dsp:txXfrm>
        <a:off x="3150859" y="164556"/>
        <a:ext cx="753064" cy="753064"/>
      </dsp:txXfrm>
    </dsp:sp>
    <dsp:sp modelId="{01C62FE5-2DD7-452A-8450-0F90235D02CE}">
      <dsp:nvSpPr>
        <dsp:cNvPr id="0" name=""/>
        <dsp:cNvSpPr/>
      </dsp:nvSpPr>
      <dsp:spPr>
        <a:xfrm rot="19800000">
          <a:off x="3978434" y="1610498"/>
          <a:ext cx="150982" cy="27207"/>
        </a:xfrm>
        <a:custGeom>
          <a:avLst/>
          <a:gdLst/>
          <a:ahLst/>
          <a:cxnLst/>
          <a:rect l="0" t="0" r="0" b="0"/>
          <a:pathLst>
            <a:path>
              <a:moveTo>
                <a:pt x="0" y="13603"/>
              </a:moveTo>
              <a:lnTo>
                <a:pt x="150982" y="136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4050150" y="1620327"/>
        <a:ext cx="7549" cy="7549"/>
      </dsp:txXfrm>
    </dsp:sp>
    <dsp:sp modelId="{2E4A41BF-7DD8-4C59-9AE5-D3768AA9A580}">
      <dsp:nvSpPr>
        <dsp:cNvPr id="0" name=""/>
        <dsp:cNvSpPr/>
      </dsp:nvSpPr>
      <dsp:spPr>
        <a:xfrm>
          <a:off x="4024114" y="533842"/>
          <a:ext cx="1408923" cy="14015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Appropriate methods for teaching, learning and assessment</a:t>
          </a:r>
          <a:endParaRPr lang="en-GB" sz="1200" kern="1200" dirty="0"/>
        </a:p>
      </dsp:txBody>
      <dsp:txXfrm>
        <a:off x="4230446" y="739087"/>
        <a:ext cx="996259" cy="991010"/>
      </dsp:txXfrm>
    </dsp:sp>
    <dsp:sp modelId="{C72805EA-C33F-4448-B6E9-BD1F1B10E57B}">
      <dsp:nvSpPr>
        <dsp:cNvPr id="0" name=""/>
        <dsp:cNvSpPr/>
      </dsp:nvSpPr>
      <dsp:spPr>
        <a:xfrm rot="1800000">
          <a:off x="3977577" y="2221682"/>
          <a:ext cx="163765" cy="27207"/>
        </a:xfrm>
        <a:custGeom>
          <a:avLst/>
          <a:gdLst/>
          <a:ahLst/>
          <a:cxnLst/>
          <a:rect l="0" t="0" r="0" b="0"/>
          <a:pathLst>
            <a:path>
              <a:moveTo>
                <a:pt x="0" y="13603"/>
              </a:moveTo>
              <a:lnTo>
                <a:pt x="163765" y="136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4055366" y="2231192"/>
        <a:ext cx="8188" cy="8188"/>
      </dsp:txXfrm>
    </dsp:sp>
    <dsp:sp modelId="{3F78A3F6-6B2E-4C59-A670-9148973E00C8}">
      <dsp:nvSpPr>
        <dsp:cNvPr id="0" name=""/>
        <dsp:cNvSpPr/>
      </dsp:nvSpPr>
      <dsp:spPr>
        <a:xfrm>
          <a:off x="4029795" y="1953391"/>
          <a:ext cx="1397560" cy="13364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How students learn</a:t>
          </a:r>
          <a:endParaRPr lang="en-GB" sz="1200" kern="1200" dirty="0"/>
        </a:p>
      </dsp:txBody>
      <dsp:txXfrm>
        <a:off x="4234463" y="2149105"/>
        <a:ext cx="988224" cy="944991"/>
      </dsp:txXfrm>
    </dsp:sp>
    <dsp:sp modelId="{E173EB46-FD13-4E53-B6C5-8E10EEE3A055}">
      <dsp:nvSpPr>
        <dsp:cNvPr id="0" name=""/>
        <dsp:cNvSpPr/>
      </dsp:nvSpPr>
      <dsp:spPr>
        <a:xfrm rot="5400000">
          <a:off x="3374034" y="2600347"/>
          <a:ext cx="306714" cy="27207"/>
        </a:xfrm>
        <a:custGeom>
          <a:avLst/>
          <a:gdLst/>
          <a:ahLst/>
          <a:cxnLst/>
          <a:rect l="0" t="0" r="0" b="0"/>
          <a:pathLst>
            <a:path>
              <a:moveTo>
                <a:pt x="0" y="13603"/>
              </a:moveTo>
              <a:lnTo>
                <a:pt x="306714" y="136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3519723" y="2606283"/>
        <a:ext cx="15335" cy="15335"/>
      </dsp:txXfrm>
    </dsp:sp>
    <dsp:sp modelId="{DF62254D-0E2F-405D-9F06-7BFD6E440AE1}">
      <dsp:nvSpPr>
        <dsp:cNvPr id="0" name=""/>
        <dsp:cNvSpPr/>
      </dsp:nvSpPr>
      <dsp:spPr>
        <a:xfrm>
          <a:off x="2834815" y="2767308"/>
          <a:ext cx="1385153" cy="10955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Use and value of appropriate learning technologies</a:t>
          </a:r>
          <a:endParaRPr lang="en-GB" sz="1200" kern="1200" dirty="0"/>
        </a:p>
      </dsp:txBody>
      <dsp:txXfrm>
        <a:off x="3037666" y="2927754"/>
        <a:ext cx="979451" cy="774699"/>
      </dsp:txXfrm>
    </dsp:sp>
    <dsp:sp modelId="{39B3E764-4F82-405F-9BDC-6F89563F6E9D}">
      <dsp:nvSpPr>
        <dsp:cNvPr id="0" name=""/>
        <dsp:cNvSpPr/>
      </dsp:nvSpPr>
      <dsp:spPr>
        <a:xfrm rot="9000000">
          <a:off x="2917603" y="2220567"/>
          <a:ext cx="159303" cy="27207"/>
        </a:xfrm>
        <a:custGeom>
          <a:avLst/>
          <a:gdLst/>
          <a:ahLst/>
          <a:cxnLst/>
          <a:rect l="0" t="0" r="0" b="0"/>
          <a:pathLst>
            <a:path>
              <a:moveTo>
                <a:pt x="0" y="13603"/>
              </a:moveTo>
              <a:lnTo>
                <a:pt x="159303" y="136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 rot="10800000">
        <a:off x="2993272" y="2230188"/>
        <a:ext cx="7965" cy="7965"/>
      </dsp:txXfrm>
    </dsp:sp>
    <dsp:sp modelId="{17C5562A-7CCB-4D0A-9355-503C5EC7CDED}">
      <dsp:nvSpPr>
        <dsp:cNvPr id="0" name=""/>
        <dsp:cNvSpPr/>
      </dsp:nvSpPr>
      <dsp:spPr>
        <a:xfrm>
          <a:off x="1612740" y="1973764"/>
          <a:ext cx="1426933" cy="12956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Methods for evaluating the effectiveness of teaching</a:t>
          </a:r>
          <a:endParaRPr lang="en-GB" sz="1200" kern="1200" dirty="0"/>
        </a:p>
      </dsp:txBody>
      <dsp:txXfrm>
        <a:off x="1821709" y="2163511"/>
        <a:ext cx="1008995" cy="916178"/>
      </dsp:txXfrm>
    </dsp:sp>
    <dsp:sp modelId="{E0C5B791-DF9D-4FDF-B036-BD9F0140E0A1}">
      <dsp:nvSpPr>
        <dsp:cNvPr id="0" name=""/>
        <dsp:cNvSpPr/>
      </dsp:nvSpPr>
      <dsp:spPr>
        <a:xfrm rot="12600000">
          <a:off x="2909282" y="1606188"/>
          <a:ext cx="168222" cy="27207"/>
        </a:xfrm>
        <a:custGeom>
          <a:avLst/>
          <a:gdLst/>
          <a:ahLst/>
          <a:cxnLst/>
          <a:rect l="0" t="0" r="0" b="0"/>
          <a:pathLst>
            <a:path>
              <a:moveTo>
                <a:pt x="0" y="13603"/>
              </a:moveTo>
              <a:lnTo>
                <a:pt x="168222" y="136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 rot="10800000">
        <a:off x="2989187" y="1615586"/>
        <a:ext cx="8411" cy="8411"/>
      </dsp:txXfrm>
    </dsp:sp>
    <dsp:sp modelId="{E6C02345-9640-4323-ACE2-E427C9BE2333}">
      <dsp:nvSpPr>
        <dsp:cNvPr id="0" name=""/>
        <dsp:cNvSpPr/>
      </dsp:nvSpPr>
      <dsp:spPr>
        <a:xfrm>
          <a:off x="1634291" y="564396"/>
          <a:ext cx="1383832" cy="13403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Implications of quality assurance and  enhancement  for practice</a:t>
          </a:r>
          <a:endParaRPr lang="en-GB" sz="1200" kern="1200" dirty="0"/>
        </a:p>
      </dsp:txBody>
      <dsp:txXfrm>
        <a:off x="1836949" y="760692"/>
        <a:ext cx="978516" cy="947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816647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9872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1153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5799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/>
          <a:lstStyle/>
          <a:p>
            <a:fld id="{7BAFA780-D064-4314-AE15-E71DEF40C4F5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261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/>
          <a:lstStyle/>
          <a:p>
            <a:fld id="{7BAFA780-D064-4314-AE15-E71DEF40C4F5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3356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0346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3323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5521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/>
          <a:lstStyle/>
          <a:p>
            <a:fld id="{14CC47E6-E3CF-46ED-92BA-05B695436BC0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579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5211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4075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5898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9784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9056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94413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6386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42519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30231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18548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7008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21487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130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56811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60159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16688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FCCE3B6-3071-4C1E-A421-51D333169610}" type="slidenum">
              <a:rPr lang="th-TH" smtClean="0"/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37779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FCCE3B6-3071-4C1E-A421-51D333169610}" type="slidenum">
              <a:rPr lang="th-TH" smtClean="0"/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70930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FCCE3B6-3071-4C1E-A421-51D333169610}" type="slidenum">
              <a:rPr lang="th-TH" smtClean="0"/>
              <a:t>38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59041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FCCE3B6-3071-4C1E-A421-51D333169610}" type="slidenum">
              <a:rPr lang="th-TH" smtClean="0"/>
              <a:t>39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59577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FCCE3B6-3071-4C1E-A421-51D333169610}" type="slidenum">
              <a:rPr lang="th-TH" smtClean="0"/>
              <a:t>40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3524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FCCE3B6-3071-4C1E-A421-51D333169610}" type="slidenum">
              <a:rPr lang="th-TH" smtClean="0"/>
              <a:t>41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24058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27288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FCCE3B6-3071-4C1E-A421-51D333169610}" type="slidenum">
              <a:rPr lang="th-TH" smtClean="0"/>
              <a:t>43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9953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063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93966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FCCE3B6-3071-4C1E-A421-51D333169610}" type="slidenum">
              <a:rPr lang="th-TH" smtClean="0"/>
              <a:t>46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30126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FCCE3B6-3071-4C1E-A421-51D333169610}" type="slidenum">
              <a:rPr lang="th-TH" smtClean="0"/>
              <a:t>47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15206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FCCE3B6-3071-4C1E-A421-51D333169610}" type="slidenum">
              <a:rPr lang="th-TH" smtClean="0"/>
              <a:t>48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68827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FCCE3B6-3071-4C1E-A421-51D333169610}" type="slidenum">
              <a:rPr lang="th-TH" smtClean="0"/>
              <a:t>49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27926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FCCE3B6-3071-4C1E-A421-51D333169610}" type="slidenum">
              <a:rPr lang="th-TH" smtClean="0"/>
              <a:t>50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1217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FCCE3B6-3071-4C1E-A421-51D333169610}" type="slidenum">
              <a:rPr lang="th-TH" smtClean="0"/>
              <a:t>51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75488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FCCE3B6-3071-4C1E-A421-51D333169610}" type="slidenum">
              <a:rPr lang="th-TH" smtClean="0"/>
              <a:t>52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62251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5855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5291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8605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768455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8340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813332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FCCE3B6-3071-4C1E-A421-51D333169610}" type="slidenum">
              <a:rPr lang="th-TH" smtClean="0"/>
              <a:t>58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1015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FCCE3B6-3071-4C1E-A421-51D333169610}" type="slidenum">
              <a:rPr lang="th-TH" smtClean="0"/>
              <a:t>59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867660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FCCE3B6-3071-4C1E-A421-51D333169610}" type="slidenum">
              <a:rPr lang="th-TH" smtClean="0"/>
              <a:t>60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89787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FCCE3B6-3071-4C1E-A421-51D333169610}" type="slidenum">
              <a:rPr lang="th-TH" smtClean="0"/>
              <a:t>61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226664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FCCE3B6-3071-4C1E-A421-51D333169610}" type="slidenum">
              <a:rPr lang="th-TH" smtClean="0"/>
              <a:t>62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195095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FCCE3B6-3071-4C1E-A421-51D333169610}" type="slidenum">
              <a:rPr lang="th-TH" smtClean="0"/>
              <a:t>63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854702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FCCE3B6-3071-4C1E-A421-51D333169610}" type="slidenum">
              <a:rPr lang="th-TH" smtClean="0"/>
              <a:t>65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2724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10784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35544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370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800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8506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3014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22222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1025" y="-11025"/>
            <a:ext cx="9144000" cy="5143500"/>
          </a:xfrm>
          <a:prstGeom prst="rect">
            <a:avLst/>
          </a:prstGeom>
          <a:solidFill>
            <a:srgbClr val="222222">
              <a:alpha val="64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086350" y="-38100"/>
            <a:ext cx="4114800" cy="5219700"/>
          </a:xfrm>
          <a:custGeom>
            <a:avLst/>
            <a:gdLst/>
            <a:ahLst/>
            <a:cxnLst/>
            <a:rect l="0" t="0" r="0" b="0"/>
            <a:pathLst>
              <a:path w="164592" h="208788" extrusionOk="0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rgbClr val="FF8700">
              <a:alpha val="85380"/>
            </a:srgbClr>
          </a:solidFill>
          <a:ln>
            <a:noFill/>
          </a:ln>
        </p:spPr>
      </p:sp>
      <p:sp>
        <p:nvSpPr>
          <p:cNvPr id="12" name="Shape 12"/>
          <p:cNvSpPr/>
          <p:nvPr/>
        </p:nvSpPr>
        <p:spPr>
          <a:xfrm flipH="1">
            <a:off x="-418950" y="4394400"/>
            <a:ext cx="8172300" cy="749100"/>
          </a:xfrm>
          <a:prstGeom prst="parallelogram">
            <a:avLst>
              <a:gd name="adj" fmla="val 51542"/>
            </a:avLst>
          </a:prstGeom>
          <a:solidFill>
            <a:srgbClr val="FFFFFF">
              <a:alpha val="17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3" name="Shape 13"/>
          <p:cNvSpPr/>
          <p:nvPr/>
        </p:nvSpPr>
        <p:spPr>
          <a:xfrm flipH="1">
            <a:off x="1028474" y="416640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028475" y="0"/>
            <a:ext cx="5238600" cy="4020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5200"/>
            </a:lvl1pPr>
            <a:lvl2pPr lvl="1">
              <a:spcBef>
                <a:spcPts val="0"/>
              </a:spcBef>
              <a:buSzPct val="100000"/>
              <a:defRPr sz="5200"/>
            </a:lvl2pPr>
            <a:lvl3pPr lvl="2">
              <a:spcBef>
                <a:spcPts val="0"/>
              </a:spcBef>
              <a:buSzPct val="100000"/>
              <a:defRPr sz="5200"/>
            </a:lvl3pPr>
            <a:lvl4pPr lvl="3">
              <a:spcBef>
                <a:spcPts val="0"/>
              </a:spcBef>
              <a:buSzPct val="100000"/>
              <a:defRPr sz="5200"/>
            </a:lvl4pPr>
            <a:lvl5pPr lvl="4">
              <a:spcBef>
                <a:spcPts val="0"/>
              </a:spcBef>
              <a:buSzPct val="100000"/>
              <a:defRPr sz="5200"/>
            </a:lvl5pPr>
            <a:lvl6pPr lvl="5">
              <a:spcBef>
                <a:spcPts val="0"/>
              </a:spcBef>
              <a:buSzPct val="100000"/>
              <a:defRPr sz="5200"/>
            </a:lvl6pPr>
            <a:lvl7pPr lvl="6">
              <a:spcBef>
                <a:spcPts val="0"/>
              </a:spcBef>
              <a:buSzPct val="100000"/>
              <a:defRPr sz="5200"/>
            </a:lvl7pPr>
            <a:lvl8pPr lvl="7">
              <a:spcBef>
                <a:spcPts val="0"/>
              </a:spcBef>
              <a:buSzPct val="100000"/>
              <a:defRPr sz="5200"/>
            </a:lvl8pPr>
            <a:lvl9pPr lvl="8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FF870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5086350" y="-38100"/>
            <a:ext cx="4114800" cy="5219700"/>
          </a:xfrm>
          <a:custGeom>
            <a:avLst/>
            <a:gdLst/>
            <a:ahLst/>
            <a:cxnLst/>
            <a:rect l="0" t="0" r="0" b="0"/>
            <a:pathLst>
              <a:path w="164592" h="208788" extrusionOk="0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rgbClr val="FFFFFF">
              <a:alpha val="17690"/>
            </a:srgbClr>
          </a:solidFill>
          <a:ln>
            <a:noFill/>
          </a:ln>
        </p:spPr>
      </p:sp>
      <p:sp>
        <p:nvSpPr>
          <p:cNvPr id="17" name="Shape 17"/>
          <p:cNvSpPr/>
          <p:nvPr/>
        </p:nvSpPr>
        <p:spPr>
          <a:xfrm flipH="1">
            <a:off x="-418950" y="4394400"/>
            <a:ext cx="8172300" cy="749100"/>
          </a:xfrm>
          <a:prstGeom prst="parallelogram">
            <a:avLst>
              <a:gd name="adj" fmla="val 51542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8" name="Shape 18"/>
          <p:cNvSpPr/>
          <p:nvPr/>
        </p:nvSpPr>
        <p:spPr>
          <a:xfrm flipH="1">
            <a:off x="1028474" y="416640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1028475" y="2345350"/>
            <a:ext cx="52200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028475" y="3449650"/>
            <a:ext cx="5220000" cy="57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222222"/>
              </a:buClr>
              <a:buSzPct val="100000"/>
              <a:buNone/>
              <a:defRPr sz="2400"/>
            </a:lvl1pPr>
            <a:lvl2pPr lvl="1" rtl="0">
              <a:spcBef>
                <a:spcPts val="0"/>
              </a:spcBef>
              <a:buClr>
                <a:srgbClr val="222222"/>
              </a:buClr>
              <a:buNone/>
              <a:defRPr/>
            </a:lvl2pPr>
            <a:lvl3pPr lvl="2" rtl="0">
              <a:spcBef>
                <a:spcPts val="0"/>
              </a:spcBef>
              <a:buClr>
                <a:srgbClr val="222222"/>
              </a:buClr>
              <a:buNone/>
              <a:defRPr/>
            </a:lvl3pPr>
            <a:lvl4pPr lvl="3" rtl="0">
              <a:spcBef>
                <a:spcPts val="0"/>
              </a:spcBef>
              <a:buClr>
                <a:srgbClr val="222222"/>
              </a:buClr>
              <a:buSzPct val="100000"/>
              <a:buNone/>
              <a:defRPr sz="2400"/>
            </a:lvl4pPr>
            <a:lvl5pPr lvl="4" rtl="0">
              <a:spcBef>
                <a:spcPts val="0"/>
              </a:spcBef>
              <a:buClr>
                <a:srgbClr val="222222"/>
              </a:buClr>
              <a:buSzPct val="100000"/>
              <a:buNone/>
              <a:defRPr sz="2400"/>
            </a:lvl5pPr>
            <a:lvl6pPr lvl="5" rtl="0">
              <a:spcBef>
                <a:spcPts val="0"/>
              </a:spcBef>
              <a:buClr>
                <a:srgbClr val="222222"/>
              </a:buClr>
              <a:buSzPct val="100000"/>
              <a:buNone/>
              <a:defRPr sz="2400"/>
            </a:lvl6pPr>
            <a:lvl7pPr lvl="6" rtl="0">
              <a:spcBef>
                <a:spcPts val="0"/>
              </a:spcBef>
              <a:buClr>
                <a:srgbClr val="222222"/>
              </a:buClr>
              <a:buSzPct val="100000"/>
              <a:buNone/>
              <a:defRPr sz="2400"/>
            </a:lvl7pPr>
            <a:lvl8pPr lvl="7" rtl="0">
              <a:spcBef>
                <a:spcPts val="0"/>
              </a:spcBef>
              <a:buClr>
                <a:srgbClr val="222222"/>
              </a:buClr>
              <a:buSzPct val="100000"/>
              <a:buNone/>
              <a:defRPr sz="2400"/>
            </a:lvl8pPr>
            <a:lvl9pPr lvl="8" rtl="0">
              <a:spcBef>
                <a:spcPts val="0"/>
              </a:spcBef>
              <a:buClr>
                <a:srgbClr val="222222"/>
              </a:buClr>
              <a:buSzPct val="1000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44050" y="-38100"/>
            <a:ext cx="4139800" cy="5192625"/>
          </a:xfrm>
          <a:custGeom>
            <a:avLst/>
            <a:gdLst/>
            <a:ahLst/>
            <a:cxnLst/>
            <a:rect l="0" t="0" r="0" b="0"/>
            <a:pathLst>
              <a:path w="165592" h="207705" extrusionOk="0">
                <a:moveTo>
                  <a:pt x="165592" y="207264"/>
                </a:moveTo>
                <a:lnTo>
                  <a:pt x="58150" y="0"/>
                </a:lnTo>
                <a:lnTo>
                  <a:pt x="0" y="643"/>
                </a:lnTo>
                <a:lnTo>
                  <a:pt x="881" y="207705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23" name="Shape 23"/>
          <p:cNvSpPr/>
          <p:nvPr/>
        </p:nvSpPr>
        <p:spPr>
          <a:xfrm flipH="1">
            <a:off x="-647600" y="-14750"/>
            <a:ext cx="24819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990375" y="1021950"/>
            <a:ext cx="7343100" cy="3372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3600" i="1"/>
            </a:lvl1pPr>
            <a:lvl2pPr lvl="1" rtl="0">
              <a:spcBef>
                <a:spcPts val="0"/>
              </a:spcBef>
              <a:buSzPct val="100000"/>
              <a:defRPr sz="3600" i="1"/>
            </a:lvl2pPr>
            <a:lvl3pPr lvl="2" rtl="0">
              <a:spcBef>
                <a:spcPts val="0"/>
              </a:spcBef>
              <a:buSzPct val="100000"/>
              <a:defRPr sz="3600" i="1"/>
            </a:lvl3pPr>
            <a:lvl4pPr lvl="3" rtl="0">
              <a:spcBef>
                <a:spcPts val="0"/>
              </a:spcBef>
              <a:buSzPct val="100000"/>
              <a:defRPr sz="3600" i="1"/>
            </a:lvl4pPr>
            <a:lvl5pPr lvl="4" rtl="0">
              <a:spcBef>
                <a:spcPts val="0"/>
              </a:spcBef>
              <a:buSzPct val="100000"/>
              <a:defRPr sz="3600" i="1"/>
            </a:lvl5pPr>
            <a:lvl6pPr lvl="5" rtl="0">
              <a:spcBef>
                <a:spcPts val="0"/>
              </a:spcBef>
              <a:buSzPct val="100000"/>
              <a:defRPr sz="3600" i="1"/>
            </a:lvl6pPr>
            <a:lvl7pPr lvl="6" rtl="0">
              <a:spcBef>
                <a:spcPts val="0"/>
              </a:spcBef>
              <a:buSzPct val="100000"/>
              <a:defRPr sz="3600" i="1"/>
            </a:lvl7pPr>
            <a:lvl8pPr lvl="7" rtl="0">
              <a:spcBef>
                <a:spcPts val="0"/>
              </a:spcBef>
              <a:buSzPct val="100000"/>
              <a:defRPr sz="3600" i="1"/>
            </a:lvl8pPr>
            <a:lvl9pPr lvl="8">
              <a:spcBef>
                <a:spcPts val="0"/>
              </a:spcBef>
              <a:buSzPct val="100000"/>
              <a:defRPr sz="3600" i="1"/>
            </a:lvl9pPr>
          </a:lstStyle>
          <a:p>
            <a:endParaRPr/>
          </a:p>
        </p:txBody>
      </p:sp>
      <p:sp>
        <p:nvSpPr>
          <p:cNvPr id="25" name="Shape 25"/>
          <p:cNvSpPr txBox="1"/>
          <p:nvPr/>
        </p:nvSpPr>
        <p:spPr>
          <a:xfrm>
            <a:off x="-121150" y="-271850"/>
            <a:ext cx="1955700" cy="65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5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</a:p>
        </p:txBody>
      </p:sp>
      <p:sp>
        <p:nvSpPr>
          <p:cNvPr id="26" name="Shape 26"/>
          <p:cNvSpPr/>
          <p:nvPr/>
        </p:nvSpPr>
        <p:spPr>
          <a:xfrm flipH="1">
            <a:off x="1440947" y="-14750"/>
            <a:ext cx="7458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flipH="1">
            <a:off x="6957298" y="4394650"/>
            <a:ext cx="26439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/>
          <p:nvPr/>
        </p:nvSpPr>
        <p:spPr>
          <a:xfrm>
            <a:off x="6957475" y="4137550"/>
            <a:ext cx="2186400" cy="65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5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”</a:t>
            </a:r>
          </a:p>
        </p:txBody>
      </p:sp>
      <p:sp>
        <p:nvSpPr>
          <p:cNvPr id="29" name="Shape 29"/>
          <p:cNvSpPr/>
          <p:nvPr/>
        </p:nvSpPr>
        <p:spPr>
          <a:xfrm flipH="1">
            <a:off x="6626547" y="4394650"/>
            <a:ext cx="7458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32" name="Shape 32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 flipH="1">
            <a:off x="472133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 flipH="1">
            <a:off x="990374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104900" y="1277625"/>
            <a:ext cx="7581900" cy="3648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65" name="Shape 65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 flipH="1">
            <a:off x="472133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 flipH="1">
            <a:off x="990374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91" name="Shape 91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/>
          <p:nvPr/>
        </p:nvSpPr>
        <p:spPr>
          <a:xfrm flipH="1">
            <a:off x="472133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 flipH="1">
            <a:off x="990374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inverted">
    <p:bg>
      <p:bgPr>
        <a:solidFill>
          <a:srgbClr val="22222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</p:sp>
      <p:sp>
        <p:nvSpPr>
          <p:cNvPr id="97" name="Shape 97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 flipH="1">
            <a:off x="472133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 flipH="1">
            <a:off x="990374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3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04900" y="1200150"/>
            <a:ext cx="75819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8700"/>
              </a:buClr>
              <a:buSzPct val="100000"/>
              <a:buFont typeface="Roboto"/>
              <a:buChar char="▸"/>
              <a:defRPr sz="30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480"/>
              </a:spcBef>
              <a:buClr>
                <a:srgbClr val="FF8700"/>
              </a:buClr>
              <a:buSzPct val="100000"/>
              <a:buFont typeface="Roboto"/>
              <a:buChar char="▹"/>
              <a:defRPr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480"/>
              </a:spcBef>
              <a:buClr>
                <a:srgbClr val="FF8700"/>
              </a:buClr>
              <a:buSzPct val="100000"/>
              <a:buFont typeface="Roboto"/>
              <a:buChar char="▹"/>
              <a:defRPr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3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7" r:id="rId6"/>
    <p:sldLayoutId id="2147483658" r:id="rId7"/>
    <p:sldLayoutId id="2147483660" r:id="rId8"/>
    <p:sldLayoutId id="214748366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3004457" y="3059457"/>
            <a:ext cx="4702627" cy="132003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th-TH" sz="6000" dirty="0" smtClean="0">
                <a:solidFill>
                  <a:srgbClr val="FF99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อาทิตย์ คูณศรีสุข</a:t>
            </a:r>
            <a:endParaRPr lang="en" sz="6000" dirty="0">
              <a:solidFill>
                <a:srgbClr val="FF99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hape 305"/>
          <p:cNvSpPr txBox="1">
            <a:spLocks/>
          </p:cNvSpPr>
          <p:nvPr/>
        </p:nvSpPr>
        <p:spPr>
          <a:xfrm>
            <a:off x="749395" y="440011"/>
            <a:ext cx="8463357" cy="22138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Dosis"/>
              <a:buNone/>
              <a:defRPr sz="24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th-TH" sz="88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การพัฒนาครูมืออาชีพ</a:t>
            </a:r>
            <a:r>
              <a:rPr lang="th-TH" sz="8000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ระดับอุดมศึกษา</a:t>
            </a:r>
            <a:endParaRPr lang="en" sz="80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990375" y="1021950"/>
            <a:ext cx="7343100" cy="337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thaiDist">
              <a:buNone/>
            </a:pPr>
            <a:r>
              <a:rPr lang="th-TH" sz="4800" dirty="0"/>
              <a:t>ให้เวลา </a:t>
            </a:r>
            <a:r>
              <a:rPr lang="en-US" sz="4800" dirty="0"/>
              <a:t>5</a:t>
            </a:r>
            <a:r>
              <a:rPr lang="th-TH" sz="4800" dirty="0"/>
              <a:t> </a:t>
            </a:r>
            <a:r>
              <a:rPr lang="th-TH" sz="4800" dirty="0" smtClean="0"/>
              <a:t>นาที</a:t>
            </a:r>
            <a:r>
              <a:rPr lang="en-US" sz="4800" dirty="0" smtClean="0"/>
              <a:t> </a:t>
            </a:r>
            <a:r>
              <a:rPr lang="th-TH" sz="4800" dirty="0" smtClean="0"/>
              <a:t>ระบุ</a:t>
            </a:r>
            <a:r>
              <a:rPr lang="th-TH" sz="4800" dirty="0"/>
              <a:t>สาเหตุของความแตกต่างดังกล่าว แล้วบันทึกลงกระดาษ</a:t>
            </a:r>
            <a:endParaRPr lang="en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164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DDF5E4-8D1A-4E64-9961-9CC9E5AA64E0}" type="slidenum">
              <a:rPr lang="en-US" altLang="th-TH" sz="105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th-TH" sz="1050">
              <a:solidFill>
                <a:srgbClr val="000000"/>
              </a:solidFill>
            </a:endParaRP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title"/>
          </p:nvPr>
        </p:nvSpPr>
        <p:spPr>
          <a:xfrm>
            <a:off x="1349472" y="384346"/>
            <a:ext cx="6683765" cy="960668"/>
          </a:xfrm>
        </p:spPr>
        <p:txBody>
          <a:bodyPr/>
          <a:lstStyle/>
          <a:p>
            <a:pPr algn="l" eaLnBrk="1" hangingPunct="1">
              <a:defRPr/>
            </a:pPr>
            <a:r>
              <a:rPr lang="th-TH" sz="4500" b="1" dirty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สมมติว่า...</a:t>
            </a:r>
            <a:endParaRPr lang="en-US" sz="4500" b="1" dirty="0">
              <a:solidFill>
                <a:schemeClr val="accent6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83684" y="1344307"/>
            <a:ext cx="7426379" cy="2833217"/>
          </a:xfrm>
        </p:spPr>
        <p:txBody>
          <a:bodyPr>
            <a:noAutofit/>
          </a:bodyPr>
          <a:lstStyle/>
          <a:p>
            <a:pPr algn="thaiDist" eaLnBrk="1" hangingPunct="1"/>
            <a:r>
              <a:rPr lang="th-TH" altLang="th-TH" sz="405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คุณไปเที่ย</a:t>
            </a:r>
            <a:r>
              <a:rPr lang="th-TH" altLang="th-TH" sz="405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ว</a:t>
            </a:r>
            <a:r>
              <a:rPr lang="th-TH" altLang="th-TH" sz="405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เมืองชื่อโคราชซึ่งอยู่ในประเทศที่ไม่</a:t>
            </a:r>
            <a:r>
              <a:rPr lang="th-TH" altLang="th-TH" sz="405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พูดภาษาอังกฤษ เช่ารถแล้วขับเพื่อจะไปไหว้ศาลเจ้าพ่อหลักเมือง  โดยดูเส้นทางจากแผนที่ที่ซื้อมา  ใช้มือถือดูแผนที่ไม่ได้เพราะไม่ได้ซื้อซิมใหม่</a:t>
            </a:r>
          </a:p>
          <a:p>
            <a:pPr algn="thaiDist" eaLnBrk="1" hangingPunct="1"/>
            <a:r>
              <a:rPr lang="th-TH" altLang="th-TH" sz="405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แต่แผนที่ดังกล่าวไม่ใช่ของเมืองนี้ </a:t>
            </a:r>
            <a:r>
              <a:rPr lang="th-TH" alt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altLang="th-TH" sz="36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คุณไม่</a:t>
            </a:r>
            <a:r>
              <a:rPr lang="th-TH" altLang="th-TH" sz="36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ทราบ</a:t>
            </a:r>
            <a:r>
              <a:rPr lang="th-TH" alt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653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8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E43FF9-8D5B-4AC6-9E60-DDCF5EA97CD9}" type="slidenum">
              <a:rPr lang="en-US" altLang="th-TH" sz="105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th-TH" sz="1050">
              <a:solidFill>
                <a:srgbClr val="000000"/>
              </a:solidFill>
            </a:endParaRP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title"/>
          </p:nvPr>
        </p:nvSpPr>
        <p:spPr>
          <a:xfrm>
            <a:off x="1200222" y="365850"/>
            <a:ext cx="7738038" cy="622887"/>
          </a:xfrm>
        </p:spPr>
        <p:txBody>
          <a:bodyPr>
            <a:noAutofit/>
          </a:bodyPr>
          <a:lstStyle/>
          <a:p>
            <a:pPr algn="just" eaLnBrk="1" hangingPunct="1">
              <a:defRPr/>
            </a:pPr>
            <a:r>
              <a:rPr lang="th-TH" sz="54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เมื่อหาศาลเจ้าพ่อหลักเมืองไม่เจอ คุณจะ..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398445" y="1263769"/>
            <a:ext cx="6686550" cy="283321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altLang="th-TH" sz="405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ก. ขับต่อไปเรื่อย ๆ</a:t>
            </a:r>
          </a:p>
          <a:p>
            <a:pPr>
              <a:buNone/>
            </a:pPr>
            <a:r>
              <a:rPr lang="th-TH" altLang="th-TH" sz="405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ข. ขับให้เร็วขึ้นกว่าเดิม</a:t>
            </a:r>
          </a:p>
          <a:p>
            <a:pPr>
              <a:buNone/>
            </a:pPr>
            <a:r>
              <a:rPr lang="th-TH" altLang="th-TH" sz="405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ค. มองโลกในแง่ดี</a:t>
            </a:r>
            <a:endParaRPr lang="en-US" altLang="th-TH" sz="405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None/>
            </a:pPr>
            <a:r>
              <a:rPr lang="th-TH" altLang="th-TH" sz="405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ง. </a:t>
            </a:r>
            <a:r>
              <a:rPr lang="th-TH" altLang="th-TH" sz="405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โทษแผนที่</a:t>
            </a:r>
            <a:endParaRPr lang="en-US" altLang="th-TH" sz="405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None/>
            </a:pPr>
            <a:r>
              <a:rPr lang="th-TH" altLang="th-TH" sz="405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จ. เปลี่ยนแผนที่</a:t>
            </a:r>
          </a:p>
        </p:txBody>
      </p:sp>
    </p:spTree>
    <p:extLst>
      <p:ext uri="{BB962C8B-B14F-4D97-AF65-F5344CB8AC3E}">
        <p14:creationId xmlns:p14="http://schemas.microsoft.com/office/powerpoint/2010/main" val="370758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8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E43FF9-8D5B-4AC6-9E60-DDCF5EA97CD9}" type="slidenum">
              <a:rPr lang="en-US" altLang="th-TH" sz="105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th-TH" sz="1050">
              <a:solidFill>
                <a:srgbClr val="000000"/>
              </a:solidFill>
            </a:endParaRP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title"/>
          </p:nvPr>
        </p:nvSpPr>
        <p:spPr>
          <a:xfrm>
            <a:off x="1200222" y="365850"/>
            <a:ext cx="7738038" cy="622887"/>
          </a:xfrm>
        </p:spPr>
        <p:txBody>
          <a:bodyPr>
            <a:noAutofit/>
          </a:bodyPr>
          <a:lstStyle/>
          <a:p>
            <a:pPr algn="just" eaLnBrk="1" hangingPunct="1">
              <a:defRPr/>
            </a:pPr>
            <a:r>
              <a:rPr lang="th-TH" sz="54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เมื่อสอนแล้ว น.ศ.ไม่ตั้งใจ  คุณจะ..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398445" y="1263769"/>
            <a:ext cx="6686550" cy="283321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altLang="th-TH" sz="405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ก. </a:t>
            </a:r>
            <a:r>
              <a:rPr lang="th-TH" altLang="th-TH" sz="405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สอนต่อไป</a:t>
            </a:r>
            <a:r>
              <a:rPr lang="th-TH" altLang="th-TH" sz="405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เรื่อย ๆ</a:t>
            </a:r>
          </a:p>
          <a:p>
            <a:pPr>
              <a:buNone/>
            </a:pPr>
            <a:r>
              <a:rPr lang="th-TH" altLang="th-TH" sz="405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ข. </a:t>
            </a:r>
            <a:r>
              <a:rPr lang="th-TH" altLang="th-TH" sz="405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อัดเนื้อหาให้เยอะกว่าเดิม</a:t>
            </a:r>
            <a:endParaRPr lang="th-TH" altLang="th-TH" sz="405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None/>
            </a:pPr>
            <a:r>
              <a:rPr lang="th-TH" altLang="th-TH" sz="405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ค. มองโลกในแง่ดี</a:t>
            </a:r>
            <a:endParaRPr lang="en-US" altLang="th-TH" sz="405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None/>
            </a:pPr>
            <a:r>
              <a:rPr lang="th-TH" altLang="th-TH" sz="405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ง. </a:t>
            </a:r>
            <a:r>
              <a:rPr lang="th-TH" altLang="th-TH" sz="405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โทษนักศึกษา</a:t>
            </a:r>
            <a:endParaRPr lang="en-US" altLang="th-TH" sz="405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None/>
            </a:pPr>
            <a:r>
              <a:rPr lang="th-TH" altLang="th-TH" sz="405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จ. </a:t>
            </a:r>
            <a:r>
              <a:rPr lang="th-TH" altLang="th-TH" sz="405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เปลี่ยน </a:t>
            </a:r>
            <a:r>
              <a:rPr lang="en-US" altLang="th-TH" sz="405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paradigm</a:t>
            </a:r>
            <a:endParaRPr lang="th-TH" altLang="th-TH" sz="405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574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8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104900" y="331075"/>
            <a:ext cx="67245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5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Paradigm</a:t>
            </a:r>
            <a:endParaRPr lang="en" sz="5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594900" y="1277625"/>
            <a:ext cx="8549099" cy="364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-228600">
              <a:spcAft>
                <a:spcPts val="400"/>
              </a:spcAft>
            </a:pPr>
            <a:r>
              <a:rPr lang="en-US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Ancient Greek – paradigm</a:t>
            </a:r>
          </a:p>
          <a:p>
            <a:pPr lvl="0" indent="-228600">
              <a:spcAft>
                <a:spcPts val="400"/>
              </a:spcAft>
            </a:pPr>
            <a:r>
              <a:rPr lang="th-TH" sz="44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วิธีคิดหรือมองเห็นสิ่งต่างๆ</a:t>
            </a:r>
          </a:p>
          <a:p>
            <a:pPr lvl="0" indent="-228600">
              <a:spcAft>
                <a:spcPts val="400"/>
              </a:spcAft>
            </a:pPr>
            <a:r>
              <a:rPr lang="en-US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 </a:t>
            </a:r>
            <a:r>
              <a:rPr lang="en-US" sz="44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think that we see the world as it is. In fact, we see the world as we </a:t>
            </a:r>
            <a:r>
              <a:rPr lang="en-US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are.</a:t>
            </a:r>
            <a:endParaRPr lang="en" sz="44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7283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990375" y="1021950"/>
            <a:ext cx="7343100" cy="337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thaiDist">
              <a:spcBef>
                <a:spcPts val="0"/>
              </a:spcBef>
              <a:buNone/>
            </a:pPr>
            <a:r>
              <a:rPr lang="th-TH" sz="6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จากสาเหตุที่ท่านเห็นว่า ทำให้ น.ศ.ไม่ตั้งใจเรียน ท่านเห็นว่า วิธีสอนของท่านจะทำให้สุดท้าย น.ศ.คิดได้เองหรือไม่</a:t>
            </a:r>
            <a:endParaRPr lang="en" sz="6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793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23EA44-844B-4283-AA83-2339354B2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 </a:t>
            </a:r>
            <a:r>
              <a:rPr lang="en-GB" dirty="0">
                <a:solidFill>
                  <a:schemeClr val="bg1"/>
                </a:solidFill>
              </a:rPr>
              <a:t>differences between teachers and students </a:t>
            </a:r>
            <a:r>
              <a:rPr lang="en-GB" dirty="0">
                <a:solidFill>
                  <a:schemeClr val="bg1"/>
                </a:solidFill>
              </a:rPr>
              <a:t>in terms of technology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FEFA0FD-EE3B-4D3C-96B8-36B9733956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784"/>
          <a:stretch/>
        </p:blipFill>
        <p:spPr>
          <a:xfrm>
            <a:off x="1171707" y="1025175"/>
            <a:ext cx="2494360" cy="39086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EFA0FD-EE3B-4D3C-96B8-36B9733956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0"/>
          <a:stretch/>
        </p:blipFill>
        <p:spPr>
          <a:xfrm>
            <a:off x="3862838" y="1046569"/>
            <a:ext cx="2429933" cy="38658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89542" y="2880644"/>
            <a:ext cx="2535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empathize!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23EA44-844B-4283-AA83-2339354B2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>
                <a:solidFill>
                  <a:schemeClr val="bg1"/>
                </a:solidFill>
              </a:rPr>
              <a:t>Learners</a:t>
            </a:r>
            <a:endParaRPr lang="en-GB" sz="4800" dirty="0">
              <a:solidFill>
                <a:schemeClr val="bg1"/>
              </a:solidFill>
            </a:endParaRPr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xmlns="" id="{48F2086E-9D11-47D1-A1CF-F05EC0895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27" y="1516211"/>
            <a:ext cx="2892287" cy="3085323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xmlns="" id="{609BF76F-1562-4FF0-88F7-438E30FB5927}"/>
              </a:ext>
            </a:extLst>
          </p:cNvPr>
          <p:cNvSpPr txBox="1">
            <a:spLocks/>
          </p:cNvSpPr>
          <p:nvPr/>
        </p:nvSpPr>
        <p:spPr>
          <a:xfrm>
            <a:off x="1104900" y="1308434"/>
            <a:ext cx="4925786" cy="354659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Short attention span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Actively choose NOT to pay attention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Lack literacy skills when faced with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Unable to discern the quality of information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4507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104900" y="331075"/>
            <a:ext cx="67245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5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Learning pyramid</a:t>
            </a:r>
            <a:endParaRPr lang="en" sz="5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18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0" b="12099"/>
          <a:stretch/>
        </p:blipFill>
        <p:spPr>
          <a:xfrm>
            <a:off x="2180817" y="1080175"/>
            <a:ext cx="5379918" cy="377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7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ctrTitle" idx="4294967295"/>
          </p:nvPr>
        </p:nvSpPr>
        <p:spPr>
          <a:xfrm>
            <a:off x="1033300" y="555171"/>
            <a:ext cx="7185000" cy="32874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5400" dirty="0">
                <a:solidFill>
                  <a:srgbClr val="FF87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If you want small </a:t>
            </a:r>
            <a:r>
              <a:rPr lang="en-US" sz="5400" dirty="0" smtClean="0">
                <a:solidFill>
                  <a:srgbClr val="FF87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changes, </a:t>
            </a:r>
            <a:r>
              <a:rPr lang="en-US" sz="5400" dirty="0">
                <a:solidFill>
                  <a:srgbClr val="FF87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work on your </a:t>
            </a:r>
            <a:r>
              <a:rPr lang="en-US" sz="5400" dirty="0" smtClean="0">
                <a:solidFill>
                  <a:srgbClr val="FF87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behavior or attitude; </a:t>
            </a:r>
            <a:r>
              <a:rPr lang="en-US" sz="5400" dirty="0">
                <a:solidFill>
                  <a:srgbClr val="FF87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if you want </a:t>
            </a:r>
            <a:r>
              <a:rPr lang="en-US" sz="5400" dirty="0" smtClean="0">
                <a:solidFill>
                  <a:srgbClr val="FF87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quantum-leap changes, </a:t>
            </a:r>
            <a:r>
              <a:rPr lang="en-US" sz="5400" dirty="0">
                <a:solidFill>
                  <a:srgbClr val="FF87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work on your </a:t>
            </a:r>
            <a:r>
              <a:rPr lang="en-US" sz="5400" dirty="0" smtClean="0">
                <a:solidFill>
                  <a:srgbClr val="FF87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paradigms.</a:t>
            </a:r>
            <a:endParaRPr lang="en" sz="5400" dirty="0">
              <a:solidFill>
                <a:srgbClr val="FF87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06" name="Shape 306"/>
          <p:cNvSpPr txBox="1">
            <a:spLocks noGrp="1"/>
          </p:cNvSpPr>
          <p:nvPr>
            <p:ph type="subTitle" idx="4294967295"/>
          </p:nvPr>
        </p:nvSpPr>
        <p:spPr>
          <a:xfrm>
            <a:off x="1033300" y="3983700"/>
            <a:ext cx="7185000" cy="115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FFFFFF"/>
                </a:solidFill>
              </a:rPr>
              <a:t>STEPHEN R. COVEY</a:t>
            </a:r>
            <a:endParaRPr lang="th-TH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7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104900" y="331075"/>
            <a:ext cx="67245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th-TH" sz="5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ผลการเรียนรู้ที่คาดหวัง</a:t>
            </a:r>
            <a:endParaRPr lang="en" sz="5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0" y="1277625"/>
            <a:ext cx="9143999" cy="364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-228600">
              <a:spcAft>
                <a:spcPts val="1600"/>
              </a:spcAft>
            </a:pPr>
            <a:r>
              <a:rPr lang="th-TH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ตระหนักความสำคัญของการปรับ </a:t>
            </a:r>
            <a:r>
              <a:rPr lang="en-US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paradigm</a:t>
            </a:r>
          </a:p>
          <a:p>
            <a:pPr lvl="0" indent="-228600">
              <a:spcAft>
                <a:spcPts val="1600"/>
              </a:spcAft>
            </a:pPr>
            <a:r>
              <a:rPr lang="th-TH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ตระหนักความจำเป็นของ </a:t>
            </a:r>
            <a:r>
              <a:rPr lang="en-US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UKPSF</a:t>
            </a:r>
            <a:r>
              <a:rPr lang="th-TH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ต่อความสำเร็จของ น.ศ.</a:t>
            </a:r>
            <a:r>
              <a:rPr lang="en-US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endParaRPr lang="th-TH" sz="4400" dirty="0" smtClean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lvl="0" indent="-228600">
              <a:spcAft>
                <a:spcPts val="1600"/>
              </a:spcAft>
            </a:pPr>
            <a:r>
              <a:rPr lang="th-TH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รู้จัก </a:t>
            </a:r>
            <a:r>
              <a:rPr lang="en-US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SUT - STAR </a:t>
            </a:r>
            <a:r>
              <a:rPr lang="en-US" sz="4400" dirty="0" err="1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programme</a:t>
            </a:r>
            <a:endParaRPr lang="th-TH" sz="4400" dirty="0" smtClean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lvl="0" indent="-228600">
              <a:spcAft>
                <a:spcPts val="1600"/>
              </a:spcAft>
            </a:pPr>
            <a:r>
              <a:rPr lang="th-TH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เข้าใจ </a:t>
            </a:r>
            <a:r>
              <a:rPr lang="en-US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UKPSF Fellowship application</a:t>
            </a:r>
            <a:endParaRPr lang="th-TH" sz="4400" dirty="0" smtClean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lvl="0">
              <a:spcAft>
                <a:spcPts val="1600"/>
              </a:spcAft>
              <a:buNone/>
            </a:pPr>
            <a:endParaRPr lang="en-US" sz="4400" dirty="0" smtClean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lvl="0" indent="-228600">
              <a:spcAft>
                <a:spcPts val="1600"/>
              </a:spcAft>
            </a:pPr>
            <a:endParaRPr lang="en" sz="44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0740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64820" y="1021950"/>
            <a:ext cx="8321040" cy="337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thaiDist">
              <a:buNone/>
            </a:pPr>
            <a:r>
              <a:rPr lang="th-TH" sz="4400" dirty="0" smtClean="0"/>
              <a:t>ให้เวลา </a:t>
            </a:r>
            <a:r>
              <a:rPr lang="en-US" sz="4400" dirty="0" smtClean="0"/>
              <a:t>5</a:t>
            </a:r>
            <a:r>
              <a:rPr lang="th-TH" sz="4400" dirty="0" smtClean="0"/>
              <a:t> </a:t>
            </a:r>
            <a:r>
              <a:rPr lang="th-TH" sz="4400" dirty="0" smtClean="0"/>
              <a:t>นาที </a:t>
            </a:r>
            <a:r>
              <a:rPr lang="th-TH" sz="4400" dirty="0" smtClean="0"/>
              <a:t>คิดถึง</a:t>
            </a:r>
            <a:r>
              <a:rPr lang="th-TH" sz="4400" dirty="0"/>
              <a:t>ครูที่ยิ่งใหญ่ที่สุดในชีวิตของท่าน แล้วระบุสาเหตุที่ท่านเป็นครูผู้ยิ่งใหญ่ แล้วบันทึกลงกระดาษ</a:t>
            </a:r>
            <a:endParaRPr lang="en" sz="4400" dirty="0"/>
          </a:p>
        </p:txBody>
      </p:sp>
    </p:spTree>
    <p:extLst>
      <p:ext uri="{BB962C8B-B14F-4D97-AF65-F5344CB8AC3E}">
        <p14:creationId xmlns:p14="http://schemas.microsoft.com/office/powerpoint/2010/main" val="38360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52"/>
          <a:stretch/>
        </p:blipFill>
        <p:spPr bwMode="auto">
          <a:xfrm>
            <a:off x="555171" y="0"/>
            <a:ext cx="8101963" cy="498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52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/>
          </p:nvPr>
        </p:nvSpPr>
        <p:spPr>
          <a:xfrm>
            <a:off x="1132114" y="731700"/>
            <a:ext cx="6672943" cy="328743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-TH" sz="9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กรอบคุณวุฒิวิชาชีพช่วยได้ </a:t>
            </a:r>
            <a:r>
              <a:rPr lang="en-US" sz="9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!</a:t>
            </a:r>
            <a:endParaRPr lang="en" sz="9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sldNum" idx="4294967295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1925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104900" y="331075"/>
            <a:ext cx="67245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th-TH" sz="5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กรอบคุณวุฒิวิชาชีพ </a:t>
            </a:r>
            <a:r>
              <a:rPr lang="en-US" sz="5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HE</a:t>
            </a:r>
            <a:endParaRPr lang="en" sz="5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37457" y="1338943"/>
            <a:ext cx="8806542" cy="358698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-228600">
              <a:spcAft>
                <a:spcPts val="400"/>
              </a:spcAft>
            </a:pPr>
            <a:r>
              <a:rPr lang="en-US" sz="66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TPSF</a:t>
            </a:r>
          </a:p>
          <a:p>
            <a:pPr lvl="0" indent="-228600">
              <a:spcAft>
                <a:spcPts val="400"/>
              </a:spcAft>
            </a:pPr>
            <a:r>
              <a:rPr lang="th-TH" sz="66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มทส. เลือก </a:t>
            </a:r>
            <a:r>
              <a:rPr lang="en-US" sz="66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UKPSF</a:t>
            </a:r>
            <a:endParaRPr lang="en" sz="66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6688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/>
          </p:nvPr>
        </p:nvSpPr>
        <p:spPr>
          <a:xfrm>
            <a:off x="1132114" y="731700"/>
            <a:ext cx="6672943" cy="328743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15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UKPSF</a:t>
            </a:r>
            <a:endParaRPr lang="en" sz="11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sldNum" idx="4294967295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9613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104900" y="331075"/>
            <a:ext cx="67245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5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Three Dimensions of UKPSF</a:t>
            </a:r>
            <a:endParaRPr lang="en" sz="5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25</a:t>
            </a:fld>
            <a:endParaRPr lang="en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536244"/>
              </p:ext>
            </p:extLst>
          </p:nvPr>
        </p:nvGraphicFramePr>
        <p:xfrm>
          <a:off x="255814" y="1164772"/>
          <a:ext cx="7728857" cy="3516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60200" y="1890044"/>
            <a:ext cx="3166086" cy="867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FF0000"/>
                </a:solidFill>
              </a:rPr>
              <a:t>อาจารย์มืออาชีพ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22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64820" y="1021950"/>
            <a:ext cx="8321040" cy="337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thaiDist">
              <a:buNone/>
            </a:pPr>
            <a:r>
              <a:rPr lang="th-TH" sz="4400" dirty="0" smtClean="0"/>
              <a:t>ให้เวลา </a:t>
            </a:r>
            <a:r>
              <a:rPr lang="en-US" sz="4400" dirty="0" smtClean="0"/>
              <a:t>5</a:t>
            </a:r>
            <a:r>
              <a:rPr lang="th-TH" sz="4400" dirty="0" smtClean="0"/>
              <a:t> </a:t>
            </a:r>
            <a:r>
              <a:rPr lang="th-TH" sz="4400" dirty="0" smtClean="0"/>
              <a:t>นาที </a:t>
            </a:r>
            <a:r>
              <a:rPr lang="th-TH" sz="4400" dirty="0" smtClean="0"/>
              <a:t>คุยกับเพื่อนข้าง ๆ ว่า อาจารย์มหาวิทยาลัยต้องทำอะไรบ้างเพื่อให้ น.ศ.บรรลุ </a:t>
            </a:r>
            <a:r>
              <a:rPr lang="en-US" sz="4400" dirty="0" smtClean="0"/>
              <a:t>ELO</a:t>
            </a:r>
            <a:endParaRPr lang="en" sz="4400" dirty="0"/>
          </a:p>
        </p:txBody>
      </p:sp>
    </p:spTree>
    <p:extLst>
      <p:ext uri="{BB962C8B-B14F-4D97-AF65-F5344CB8AC3E}">
        <p14:creationId xmlns:p14="http://schemas.microsoft.com/office/powerpoint/2010/main" val="28544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104900" y="331075"/>
            <a:ext cx="67245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5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Areas of Activity</a:t>
            </a:r>
            <a:endParaRPr lang="en" sz="5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27</a:t>
            </a:fld>
            <a:endParaRPr lang="en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21267" y="1080176"/>
            <a:ext cx="6371419" cy="36877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▸"/>
              <a:defRPr sz="30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24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24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274638" indent="-274638">
              <a:buFont typeface="+mj-lt"/>
              <a:buAutoNum type="arabicPeriod"/>
            </a:pPr>
            <a:r>
              <a:rPr lang="en-GB" sz="2200" b="1" dirty="0" smtClean="0"/>
              <a:t>Design and plan </a:t>
            </a:r>
            <a:r>
              <a:rPr lang="en-GB" sz="2200" dirty="0" smtClean="0"/>
              <a:t>learning activities and programmes of study</a:t>
            </a:r>
            <a:endParaRPr lang="en-GB" sz="2200" b="1" dirty="0" smtClean="0"/>
          </a:p>
          <a:p>
            <a:pPr marL="274638" indent="-274638">
              <a:buFont typeface="+mj-lt"/>
              <a:buAutoNum type="arabicPeriod"/>
            </a:pPr>
            <a:r>
              <a:rPr lang="en-GB" sz="2200" b="1" dirty="0" smtClean="0"/>
              <a:t>Teach and/or support learning</a:t>
            </a:r>
            <a:endParaRPr lang="en-GB" sz="2200" dirty="0" smtClean="0"/>
          </a:p>
          <a:p>
            <a:pPr marL="274638" indent="-274638">
              <a:buFont typeface="+mj-lt"/>
              <a:buAutoNum type="arabicPeriod"/>
            </a:pPr>
            <a:r>
              <a:rPr lang="en-GB" sz="2200" b="1" dirty="0" smtClean="0"/>
              <a:t>Assess and give feedback </a:t>
            </a:r>
            <a:r>
              <a:rPr lang="en-GB" sz="2200" dirty="0" smtClean="0"/>
              <a:t>to learners</a:t>
            </a:r>
            <a:endParaRPr lang="en-GB" sz="2200" b="1" dirty="0" smtClean="0"/>
          </a:p>
          <a:p>
            <a:pPr marL="274638" indent="-274638">
              <a:buFont typeface="+mj-lt"/>
              <a:buAutoNum type="arabicPeriod"/>
            </a:pPr>
            <a:r>
              <a:rPr lang="en-GB" sz="2200" b="1" dirty="0" smtClean="0"/>
              <a:t>Develop effective learning environments </a:t>
            </a:r>
            <a:r>
              <a:rPr lang="en-GB" sz="2200" dirty="0" smtClean="0"/>
              <a:t>and approaches to student support and guidance</a:t>
            </a:r>
          </a:p>
          <a:p>
            <a:pPr marL="274638" indent="-274638">
              <a:buFont typeface="+mj-lt"/>
              <a:buAutoNum type="arabicPeriod"/>
            </a:pPr>
            <a:r>
              <a:rPr lang="en-GB" sz="2200" b="1" dirty="0" smtClean="0"/>
              <a:t>Engage in Continuing Professional Development</a:t>
            </a:r>
            <a:r>
              <a:rPr lang="en-GB" sz="2200" dirty="0" smtClean="0"/>
              <a:t>, incorporating, research, scholarship &amp; the evaluation of professional practice.</a:t>
            </a:r>
            <a:endParaRPr lang="en-GB" sz="2200" dirty="0"/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079" y="986398"/>
            <a:ext cx="2011921" cy="3781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952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64820" y="1021950"/>
            <a:ext cx="8321040" cy="337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thaiDist">
              <a:buNone/>
            </a:pPr>
            <a:r>
              <a:rPr lang="th-TH" sz="4400" dirty="0" smtClean="0"/>
              <a:t>ให้เวลา </a:t>
            </a:r>
            <a:r>
              <a:rPr lang="en-US" sz="4400" dirty="0" smtClean="0"/>
              <a:t>5</a:t>
            </a:r>
            <a:r>
              <a:rPr lang="th-TH" sz="4400" dirty="0" smtClean="0"/>
              <a:t> </a:t>
            </a:r>
            <a:r>
              <a:rPr lang="th-TH" sz="4400" dirty="0" smtClean="0"/>
              <a:t>นาที </a:t>
            </a:r>
            <a:r>
              <a:rPr lang="th-TH" sz="4400" dirty="0" smtClean="0"/>
              <a:t>คุยกับเพื่อนข้าง ๆ ว่า อาจารย์มหาวิทยาลัยต้องรู้อะไรบ้างเพื่อให้ น.ศ.บรรลุ </a:t>
            </a:r>
            <a:r>
              <a:rPr lang="en-US" sz="4400" dirty="0" smtClean="0"/>
              <a:t>ELO</a:t>
            </a:r>
            <a:endParaRPr lang="en" sz="4400" dirty="0"/>
          </a:p>
        </p:txBody>
      </p:sp>
    </p:spTree>
    <p:extLst>
      <p:ext uri="{BB962C8B-B14F-4D97-AF65-F5344CB8AC3E}">
        <p14:creationId xmlns:p14="http://schemas.microsoft.com/office/powerpoint/2010/main" val="342181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104900" y="331075"/>
            <a:ext cx="67245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5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Core Knowledge</a:t>
            </a:r>
            <a:endParaRPr lang="en" sz="5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29</a:t>
            </a:fld>
            <a:endParaRPr lang="en"/>
          </a:p>
        </p:txBody>
      </p:sp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376693"/>
              </p:ext>
            </p:extLst>
          </p:nvPr>
        </p:nvGraphicFramePr>
        <p:xfrm>
          <a:off x="1447798" y="1058404"/>
          <a:ext cx="7045779" cy="3871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94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/>
          </p:nvPr>
        </p:nvSpPr>
        <p:spPr>
          <a:xfrm>
            <a:off x="1028475" y="2345350"/>
            <a:ext cx="52200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-TH" sz="6600" dirty="0" smtClean="0"/>
              <a:t>รู้จักวิทยากร</a:t>
            </a:r>
            <a:endParaRPr lang="en" sz="6600" dirty="0"/>
          </a:p>
        </p:txBody>
      </p:sp>
      <p:sp>
        <p:nvSpPr>
          <p:cNvPr id="129" name="Shape 129"/>
          <p:cNvSpPr txBox="1">
            <a:spLocks noGrp="1"/>
          </p:cNvSpPr>
          <p:nvPr>
            <p:ph type="sldNum" idx="4294967295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32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64820" y="1021950"/>
            <a:ext cx="8321040" cy="337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thaiDist">
              <a:buNone/>
            </a:pPr>
            <a:r>
              <a:rPr lang="th-TH" sz="4000" dirty="0" smtClean="0"/>
              <a:t>ให้เวลา </a:t>
            </a:r>
            <a:r>
              <a:rPr lang="en-US" sz="4000" dirty="0" smtClean="0"/>
              <a:t>5</a:t>
            </a:r>
            <a:r>
              <a:rPr lang="th-TH" sz="4000" dirty="0" smtClean="0"/>
              <a:t> </a:t>
            </a:r>
            <a:r>
              <a:rPr lang="th-TH" sz="4000" dirty="0" smtClean="0"/>
              <a:t>นาที </a:t>
            </a:r>
            <a:r>
              <a:rPr lang="th-TH" sz="4000" dirty="0" smtClean="0"/>
              <a:t>คุยกับเพื่อนข้าง ๆ ว่า อาจารย์มหาวิทยาลัยต้องมีค่านิยมอะไรบ้างเพื่อให้ น.ศ.บรรลุ </a:t>
            </a:r>
            <a:r>
              <a:rPr lang="en-US" sz="4000" dirty="0" smtClean="0"/>
              <a:t>ELO</a:t>
            </a:r>
            <a:endParaRPr lang="en" sz="4000" dirty="0"/>
          </a:p>
        </p:txBody>
      </p:sp>
    </p:spTree>
    <p:extLst>
      <p:ext uri="{BB962C8B-B14F-4D97-AF65-F5344CB8AC3E}">
        <p14:creationId xmlns:p14="http://schemas.microsoft.com/office/powerpoint/2010/main" val="107591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104900" y="331075"/>
            <a:ext cx="67245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5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Professional Values</a:t>
            </a:r>
            <a:endParaRPr lang="en" sz="5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31</a:t>
            </a:fld>
            <a:endParaRPr lang="en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543982" y="1080175"/>
            <a:ext cx="6371419" cy="36877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▸"/>
              <a:defRPr sz="30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24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24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ct val="100000"/>
              <a:buFont typeface="Roboto"/>
              <a:buChar char="▹"/>
              <a:defRPr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274638" indent="-274638">
              <a:buFont typeface="+mj-lt"/>
              <a:buAutoNum type="arabicPeriod"/>
            </a:pPr>
            <a:r>
              <a:rPr lang="en-US" sz="2400" b="1" dirty="0"/>
              <a:t>Respect for individual learners and diverse learning </a:t>
            </a:r>
            <a:r>
              <a:rPr lang="en-US" sz="2400" b="1" dirty="0" smtClean="0"/>
              <a:t>communities</a:t>
            </a:r>
            <a:endParaRPr lang="en-US" sz="2400" b="1" dirty="0"/>
          </a:p>
          <a:p>
            <a:pPr marL="274638" indent="-274638">
              <a:buFont typeface="+mj-lt"/>
              <a:buAutoNum type="arabicPeriod"/>
            </a:pPr>
            <a:r>
              <a:rPr lang="en-US" sz="2400" b="1" dirty="0"/>
              <a:t>Promote participation in HE and equality of opportunity for </a:t>
            </a:r>
            <a:r>
              <a:rPr lang="en-US" sz="2400" b="1" dirty="0" smtClean="0"/>
              <a:t>learners</a:t>
            </a:r>
            <a:endParaRPr lang="en-US" sz="2400" b="1" dirty="0"/>
          </a:p>
          <a:p>
            <a:pPr marL="274638" indent="-274638">
              <a:buFont typeface="+mj-lt"/>
              <a:buAutoNum type="arabicPeriod"/>
            </a:pPr>
            <a:r>
              <a:rPr lang="en-US" sz="2400" b="1" dirty="0"/>
              <a:t>Use evidence-informed approaches &amp; outcomes from research, scholarship &amp; </a:t>
            </a:r>
            <a:r>
              <a:rPr lang="en-US" sz="2400" b="1" dirty="0" smtClean="0"/>
              <a:t>CPD</a:t>
            </a:r>
            <a:endParaRPr lang="en-US" sz="2400" b="1" dirty="0"/>
          </a:p>
          <a:p>
            <a:pPr marL="274638" indent="-274638">
              <a:buFont typeface="+mj-lt"/>
              <a:buAutoNum type="arabicPeriod"/>
            </a:pPr>
            <a:r>
              <a:rPr lang="en-US" sz="2400" b="1" dirty="0"/>
              <a:t>Acknowledge the wider context in which HE operates, </a:t>
            </a:r>
            <a:r>
              <a:rPr lang="en-US" sz="2400" b="1" dirty="0" err="1"/>
              <a:t>recognising</a:t>
            </a:r>
            <a:r>
              <a:rPr lang="en-US" sz="2400" b="1" dirty="0"/>
              <a:t> the implications for professional practice.</a:t>
            </a: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01" y="1080176"/>
            <a:ext cx="1962027" cy="3687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528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104900" y="331075"/>
            <a:ext cx="67245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5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HEA Fellowship</a:t>
            </a:r>
            <a:endParaRPr lang="en" sz="5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1" y="951053"/>
            <a:ext cx="9143999" cy="364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-228600">
              <a:spcAft>
                <a:spcPts val="400"/>
              </a:spcAft>
            </a:pPr>
            <a:r>
              <a:rPr lang="en-US" sz="36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Associate Fellow – For those that support learning or with limited teaching responsibility</a:t>
            </a:r>
          </a:p>
          <a:p>
            <a:pPr lvl="0" indent="-228600">
              <a:spcAft>
                <a:spcPts val="400"/>
              </a:spcAft>
            </a:pPr>
            <a:r>
              <a:rPr lang="en-US" sz="36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Fellow – For teachers/lecturers</a:t>
            </a:r>
          </a:p>
          <a:p>
            <a:pPr lvl="0" indent="-228600">
              <a:spcAft>
                <a:spcPts val="400"/>
              </a:spcAft>
            </a:pPr>
            <a:r>
              <a:rPr lang="en-US" sz="36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Senior Fellow – For those that lead, manage or mentor teachers</a:t>
            </a:r>
          </a:p>
          <a:p>
            <a:pPr lvl="0" indent="-228600">
              <a:spcAft>
                <a:spcPts val="400"/>
              </a:spcAft>
            </a:pPr>
            <a:r>
              <a:rPr lang="en-US" sz="36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Principal Fellow – For those that have an institutional, national or international impact on teaching and learning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270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104900" y="331075"/>
            <a:ext cx="67245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5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HEA Fellowship Application</a:t>
            </a:r>
            <a:endParaRPr lang="en" sz="5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914400" y="1080175"/>
            <a:ext cx="8229600" cy="364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-228600">
              <a:spcAft>
                <a:spcPts val="400"/>
              </a:spcAft>
            </a:pPr>
            <a:r>
              <a:rPr lang="en-US" sz="60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Direct application</a:t>
            </a:r>
          </a:p>
          <a:p>
            <a:pPr lvl="0" indent="-228600">
              <a:spcAft>
                <a:spcPts val="400"/>
              </a:spcAft>
            </a:pPr>
            <a:r>
              <a:rPr lang="en-US" sz="60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Accredited route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642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104900" y="331075"/>
            <a:ext cx="67245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th-TH" sz="5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ประโยชน์ของการสมัคร</a:t>
            </a:r>
            <a:endParaRPr lang="en" sz="5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293914" y="1080175"/>
            <a:ext cx="8614607" cy="364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-228600">
              <a:spcAft>
                <a:spcPts val="400"/>
              </a:spcAft>
            </a:pPr>
            <a:r>
              <a:rPr lang="en-US" sz="40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Global Recognition</a:t>
            </a:r>
          </a:p>
          <a:p>
            <a:pPr lvl="0" indent="-228600">
              <a:spcAft>
                <a:spcPts val="400"/>
              </a:spcAft>
            </a:pPr>
            <a:r>
              <a:rPr lang="en-US" sz="40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Opportunity to reflect and develop your practice</a:t>
            </a:r>
          </a:p>
          <a:p>
            <a:pPr lvl="0" indent="-228600">
              <a:spcAft>
                <a:spcPts val="400"/>
              </a:spcAft>
            </a:pPr>
            <a:r>
              <a:rPr lang="en-US" sz="40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Allows use of </a:t>
            </a:r>
            <a:r>
              <a:rPr lang="en-US" sz="4000" dirty="0" err="1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postnominals</a:t>
            </a:r>
            <a:r>
              <a:rPr lang="en-US" sz="40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after your name </a:t>
            </a:r>
            <a:r>
              <a:rPr lang="en-US" sz="40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/>
            </a:r>
            <a:br>
              <a:rPr lang="en-US" sz="40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en-US" sz="40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(</a:t>
            </a:r>
            <a:r>
              <a:rPr lang="en-US" sz="40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e.g. </a:t>
            </a:r>
            <a:r>
              <a:rPr lang="en-US" sz="4000" dirty="0" err="1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Atit</a:t>
            </a:r>
            <a:r>
              <a:rPr lang="en-US" sz="40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en-US" sz="4000" dirty="0" err="1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Koonsrisuk</a:t>
            </a:r>
            <a:r>
              <a:rPr lang="en-US" sz="40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SFHEA)</a:t>
            </a:r>
            <a:endParaRPr lang="en-US" sz="40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lvl="0" indent="-228600">
              <a:spcAft>
                <a:spcPts val="400"/>
              </a:spcAft>
            </a:pPr>
            <a:r>
              <a:rPr lang="en-US" sz="40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Reputational benefits </a:t>
            </a:r>
            <a:r>
              <a:rPr lang="en-US" sz="40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institutionally</a:t>
            </a:r>
          </a:p>
          <a:p>
            <a:pPr lvl="0" indent="-228600">
              <a:spcAft>
                <a:spcPts val="400"/>
              </a:spcAft>
            </a:pPr>
            <a:r>
              <a:rPr lang="th-TH" sz="40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น.ศ.บรรลุ </a:t>
            </a:r>
            <a:r>
              <a:rPr lang="en-US" sz="40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ELO</a:t>
            </a:r>
            <a:endParaRPr lang="en-US" sz="40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624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/>
          </p:nvPr>
        </p:nvSpPr>
        <p:spPr>
          <a:xfrm>
            <a:off x="1132114" y="731700"/>
            <a:ext cx="7576457" cy="328743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th-TH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แนวทางส่งเสริมการเรียนการสอน มหาวิทยาลัยเทคโนโลยีสุรนารี </a:t>
            </a:r>
            <a:r>
              <a:rPr lang="en-US" sz="6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6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6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STARS </a:t>
            </a:r>
            <a:r>
              <a:rPr lang="en-US" sz="6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programme</a:t>
            </a:r>
            <a:endParaRPr lang="en-US" sz="6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sldNum" idx="4294967295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2510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96ABBC-6CD0-4542-9149-3DB0CA37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68765"/>
            <a:ext cx="7791457" cy="93138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STARS </a:t>
            </a:r>
            <a:r>
              <a:rPr lang="en-US" sz="5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programme</a:t>
            </a:r>
            <a:endParaRPr lang="th-TH" sz="5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40687D-24F9-4F1F-B3FE-86434DF3A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429" y="1270955"/>
            <a:ext cx="8030267" cy="1954386"/>
          </a:xfrm>
        </p:spPr>
        <p:txBody>
          <a:bodyPr>
            <a:noAutofit/>
          </a:bodyPr>
          <a:lstStyle/>
          <a:p>
            <a:r>
              <a:rPr lang="en-US" sz="49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aligned with D1</a:t>
            </a:r>
          </a:p>
          <a:p>
            <a:r>
              <a:rPr lang="en-US" sz="49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Full-time </a:t>
            </a:r>
            <a:r>
              <a:rPr lang="en-US" sz="49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academic new to teaching </a:t>
            </a:r>
            <a:endParaRPr lang="en-US" sz="49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GB" sz="49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Learning </a:t>
            </a:r>
            <a:r>
              <a:rPr lang="en-GB" sz="49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support staff</a:t>
            </a:r>
            <a:endParaRPr lang="th-TH" sz="49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30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96ABBC-6CD0-4542-9149-3DB0CA37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68765"/>
            <a:ext cx="7791457" cy="931385"/>
          </a:xfrm>
        </p:spPr>
        <p:txBody>
          <a:bodyPr>
            <a:noAutofit/>
          </a:bodyPr>
          <a:lstStyle/>
          <a:p>
            <a:r>
              <a:rPr lang="en-US" sz="5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Programme</a:t>
            </a:r>
            <a:r>
              <a:rPr lang="en-US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structure</a:t>
            </a:r>
            <a:endParaRPr lang="th-TH" sz="5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40687D-24F9-4F1F-B3FE-86434DF3A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430" y="1270955"/>
            <a:ext cx="7755339" cy="1954386"/>
          </a:xfrm>
        </p:spPr>
        <p:txBody>
          <a:bodyPr>
            <a:noAutofit/>
          </a:bodyPr>
          <a:lstStyle/>
          <a:p>
            <a:r>
              <a:rPr lang="en-US" sz="49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Intensive </a:t>
            </a:r>
            <a:r>
              <a:rPr lang="en-US" sz="49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Workshops (5 days)</a:t>
            </a:r>
          </a:p>
          <a:p>
            <a:r>
              <a:rPr lang="en-US" sz="49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x Peer </a:t>
            </a:r>
            <a:r>
              <a:rPr lang="en-US" sz="49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Group </a:t>
            </a:r>
            <a:r>
              <a:rPr lang="en-US" sz="49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Meetings </a:t>
            </a:r>
          </a:p>
          <a:p>
            <a:r>
              <a:rPr lang="en-GB" sz="49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x Teaching Observations (3, 6 </a:t>
            </a:r>
            <a:r>
              <a:rPr lang="en-GB" sz="495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wks</a:t>
            </a:r>
            <a:r>
              <a:rPr lang="en-GB" sz="49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en-GB" sz="49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Application Submission (8 </a:t>
            </a:r>
            <a:r>
              <a:rPr lang="en-GB" sz="495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wks</a:t>
            </a:r>
            <a:r>
              <a:rPr lang="en-GB" sz="49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49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790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96ABBC-6CD0-4542-9149-3DB0CA37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68765"/>
            <a:ext cx="7791457" cy="93138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Intensive </a:t>
            </a:r>
            <a:r>
              <a:rPr lang="en-US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Workshops</a:t>
            </a:r>
            <a:endParaRPr lang="th-TH" sz="5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40687D-24F9-4F1F-B3FE-86434DF3A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430" y="1270955"/>
            <a:ext cx="7295745" cy="1954386"/>
          </a:xfrm>
        </p:spPr>
        <p:txBody>
          <a:bodyPr>
            <a:noAutofit/>
          </a:bodyPr>
          <a:lstStyle/>
          <a:p>
            <a:r>
              <a:rPr lang="en-US" sz="49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SUT </a:t>
            </a:r>
            <a:r>
              <a:rPr lang="en-US" sz="49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and the Context for Higher Education </a:t>
            </a:r>
            <a:endParaRPr lang="en-US" sz="49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9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Teaching </a:t>
            </a:r>
            <a:r>
              <a:rPr lang="en-US" sz="49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Philosophy and Constructive Alignment </a:t>
            </a:r>
            <a:endParaRPr lang="en-US" sz="49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40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96ABBC-6CD0-4542-9149-3DB0CA37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68765"/>
            <a:ext cx="7791457" cy="93138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Intensive </a:t>
            </a:r>
            <a:r>
              <a:rPr lang="en-US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Workshops</a:t>
            </a:r>
            <a:endParaRPr lang="th-TH" sz="5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40687D-24F9-4F1F-B3FE-86434DF3A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335" y="1078450"/>
            <a:ext cx="7295745" cy="1954386"/>
          </a:xfrm>
        </p:spPr>
        <p:txBody>
          <a:bodyPr>
            <a:noAutofit/>
          </a:bodyPr>
          <a:lstStyle/>
          <a:p>
            <a:r>
              <a:rPr lang="en-US" sz="49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Teaching </a:t>
            </a:r>
            <a:r>
              <a:rPr lang="en-US" sz="49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and Supporting Learning </a:t>
            </a:r>
            <a:endParaRPr lang="en-US" sz="49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9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Assessment </a:t>
            </a:r>
            <a:r>
              <a:rPr lang="en-US" sz="49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and </a:t>
            </a:r>
            <a:r>
              <a:rPr lang="en-US" sz="49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Feedback</a:t>
            </a:r>
          </a:p>
          <a:p>
            <a:r>
              <a:rPr lang="en-US" sz="49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Peer Observation and Review of Teaching</a:t>
            </a:r>
            <a:endParaRPr lang="en-US" sz="49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6070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104900" y="331075"/>
            <a:ext cx="67245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th-TH" sz="5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อาทิตย์ คูณศรีสุข</a:t>
            </a:r>
            <a:endParaRPr lang="en" sz="5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0" y="1277625"/>
            <a:ext cx="9143999" cy="364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indent="-228600">
              <a:spcAft>
                <a:spcPts val="400"/>
              </a:spcAft>
            </a:pPr>
            <a:r>
              <a:rPr lang="th-TH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2554</a:t>
            </a:r>
            <a:r>
              <a:rPr lang="th-TH" sz="44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	</a:t>
            </a:r>
            <a:r>
              <a:rPr lang="th-TH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อาจารย์วิศวกรรมเครื่องกล, </a:t>
            </a:r>
            <a:r>
              <a:rPr lang="th-TH" sz="44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มทส.</a:t>
            </a:r>
          </a:p>
          <a:p>
            <a:pPr lvl="0" indent="-228600">
              <a:spcAft>
                <a:spcPts val="400"/>
              </a:spcAft>
            </a:pPr>
            <a:r>
              <a:rPr lang="th-TH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2557</a:t>
            </a:r>
            <a:r>
              <a:rPr lang="th-TH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	อาจารย์ดีเด่นด้านการสอน, มทส.</a:t>
            </a:r>
          </a:p>
          <a:p>
            <a:pPr lvl="0" indent="-228600">
              <a:spcAft>
                <a:spcPts val="400"/>
              </a:spcAft>
            </a:pPr>
            <a:r>
              <a:rPr lang="th-TH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2560 	</a:t>
            </a:r>
            <a:r>
              <a:rPr lang="en-US" sz="44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Senior Fellow, The Higher Education Academy (HEA), UK</a:t>
            </a:r>
            <a:endParaRPr lang="th-TH" sz="44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lvl="0" indent="-228600">
              <a:spcAft>
                <a:spcPts val="400"/>
              </a:spcAft>
            </a:pPr>
            <a:r>
              <a:rPr lang="th-TH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ล้มเหลวด้านวิจัย</a:t>
            </a:r>
            <a:r>
              <a:rPr lang="en-US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?</a:t>
            </a:r>
            <a:endParaRPr lang="en" sz="44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sp>
        <p:nvSpPr>
          <p:cNvPr id="7" name="TextBox 6"/>
          <p:cNvSpPr txBox="1"/>
          <p:nvPr/>
        </p:nvSpPr>
        <p:spPr>
          <a:xfrm>
            <a:off x="3932609" y="3591844"/>
            <a:ext cx="3107584" cy="867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FF0000"/>
                </a:solidFill>
              </a:rPr>
              <a:t>ครูที่ดีกว่าเดิม</a:t>
            </a:r>
            <a:r>
              <a:rPr lang="en-US" sz="3600" dirty="0" smtClean="0">
                <a:solidFill>
                  <a:srgbClr val="FF0000"/>
                </a:solidFill>
              </a:rPr>
              <a:t>!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35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uiExpand="1" build="p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96ABBC-6CD0-4542-9149-3DB0CA37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68765"/>
            <a:ext cx="7791457" cy="93138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Peer Mentoring Leader (PML)</a:t>
            </a:r>
            <a:endParaRPr lang="th-TH" sz="5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40687D-24F9-4F1F-B3FE-86434DF3A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430" y="1270955"/>
            <a:ext cx="7295745" cy="1954386"/>
          </a:xfrm>
        </p:spPr>
        <p:txBody>
          <a:bodyPr>
            <a:noAutofit/>
          </a:bodyPr>
          <a:lstStyle/>
          <a:p>
            <a:r>
              <a:rPr lang="en-US" sz="49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Conduct group meetings</a:t>
            </a:r>
          </a:p>
          <a:p>
            <a:r>
              <a:rPr lang="en-US" sz="49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Undertake teaching observations</a:t>
            </a:r>
          </a:p>
          <a:p>
            <a:r>
              <a:rPr lang="en-US" sz="49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Provide feedback</a:t>
            </a:r>
          </a:p>
        </p:txBody>
      </p:sp>
    </p:spTree>
    <p:extLst>
      <p:ext uri="{BB962C8B-B14F-4D97-AF65-F5344CB8AC3E}">
        <p14:creationId xmlns:p14="http://schemas.microsoft.com/office/powerpoint/2010/main" val="111331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96ABBC-6CD0-4542-9149-3DB0CA37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68765"/>
            <a:ext cx="7791457" cy="93138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STARS Outcome</a:t>
            </a:r>
            <a:endParaRPr lang="th-TH" sz="5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40687D-24F9-4F1F-B3FE-86434DF3A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429" y="1270955"/>
            <a:ext cx="7707212" cy="1954386"/>
          </a:xfrm>
        </p:spPr>
        <p:txBody>
          <a:bodyPr>
            <a:noAutofit/>
          </a:bodyPr>
          <a:lstStyle/>
          <a:p>
            <a:r>
              <a:rPr lang="th-TH" sz="49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พบว่า 5 วันคุ้มค่า</a:t>
            </a:r>
            <a:endParaRPr lang="en-US" sz="49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9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ตระหนักในบทบาทและหน้าที่อาจารย์</a:t>
            </a:r>
          </a:p>
          <a:p>
            <a:r>
              <a:rPr lang="th-TH" sz="49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เกิดวิสัยทัศน์ใหม่ ถูกกระตุ้นให้ใช้</a:t>
            </a:r>
          </a:p>
          <a:p>
            <a:r>
              <a:rPr lang="th-TH" sz="49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บุคลากรมีประสบการณ์ </a:t>
            </a:r>
            <a:r>
              <a:rPr lang="en-US" sz="49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review process</a:t>
            </a:r>
            <a:endParaRPr lang="th-TH" sz="49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827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/>
          </p:nvPr>
        </p:nvSpPr>
        <p:spPr>
          <a:xfrm>
            <a:off x="1132114" y="731700"/>
            <a:ext cx="6672943" cy="328743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-TH" sz="9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ทำไมต้องมีกรอบคุณวุฒิวิชาชีพ</a:t>
            </a:r>
            <a:r>
              <a:rPr lang="en-US" sz="9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endParaRPr lang="en" sz="9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sldNum" idx="4294967295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1217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2585F7DC-45E8-4EEF-8215-48A0BD306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36" y="226368"/>
            <a:ext cx="8002571" cy="960668"/>
          </a:xfrm>
        </p:spPr>
        <p:txBody>
          <a:bodyPr>
            <a:noAutofit/>
          </a:bodyPr>
          <a:lstStyle/>
          <a:p>
            <a:r>
              <a:rPr lang="en-US" sz="525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Teachers in HE</a:t>
            </a:r>
            <a:endParaRPr lang="th-TH" sz="525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488A6C1-367A-4D73-B315-A0529F2C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510" y="1402395"/>
            <a:ext cx="6694419" cy="3041080"/>
          </a:xfrm>
        </p:spPr>
        <p:txBody>
          <a:bodyPr>
            <a:noAutofit/>
          </a:bodyPr>
          <a:lstStyle/>
          <a:p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ศาสตร์ด้านการสอน</a:t>
            </a:r>
            <a:endParaRPr lang="en-US" sz="49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ผมสอนเป็นอยู่แล้ว</a:t>
            </a:r>
            <a:endParaRPr lang="en-US" sz="4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ที่เขาว่าดี ผมก็ใช้</a:t>
            </a:r>
            <a:endParaRPr lang="en-US" sz="6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8538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/>
          </p:nvPr>
        </p:nvSpPr>
        <p:spPr>
          <a:xfrm>
            <a:off x="1132114" y="731700"/>
            <a:ext cx="6672943" cy="328743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9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HEA Fellowship</a:t>
            </a:r>
            <a:endParaRPr lang="en" sz="9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sldNum" idx="4294967295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529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347" y="157554"/>
            <a:ext cx="6683765" cy="960668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Application fees</a:t>
            </a:r>
            <a:endParaRPr lang="th-TH" sz="40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0872" y="997927"/>
          <a:ext cx="7174525" cy="390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1"/>
                <a:gridCol w="2422281"/>
                <a:gridCol w="2466243"/>
              </a:tblGrid>
              <a:tr h="1440180">
                <a:tc>
                  <a:txBody>
                    <a:bodyPr/>
                    <a:lstStyle/>
                    <a:p>
                      <a:endParaRPr lang="th-TH" sz="3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Individual from a subscribing institution (</a:t>
                      </a:r>
                      <a:r>
                        <a:rPr lang="en-US" sz="3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Symbol" panose="05050102010706020507" pitchFamily="18" charset="2"/>
                        </a:rPr>
                        <a:t>£)</a:t>
                      </a:r>
                      <a:endParaRPr lang="th-TH" sz="3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individual from non-subscribing institution (</a:t>
                      </a:r>
                      <a:r>
                        <a:rPr lang="en-US" sz="3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Symbol" panose="05050102010706020507" pitchFamily="18" charset="2"/>
                        </a:rPr>
                        <a:t>£)</a:t>
                      </a:r>
                      <a:r>
                        <a:rPr lang="en-US" sz="3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sz="3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</a:tr>
              <a:tr h="617220">
                <a:tc>
                  <a:txBody>
                    <a:bodyPr/>
                    <a:lstStyle/>
                    <a:p>
                      <a:r>
                        <a:rPr lang="en-US" sz="33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Associate</a:t>
                      </a:r>
                      <a:r>
                        <a:rPr lang="en-US" sz="33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Fellow</a:t>
                      </a:r>
                      <a:endParaRPr lang="th-TH" sz="3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3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200</a:t>
                      </a:r>
                      <a:endParaRPr lang="th-TH" sz="3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</a:tr>
              <a:tr h="617220">
                <a:tc>
                  <a:txBody>
                    <a:bodyPr/>
                    <a:lstStyle/>
                    <a:p>
                      <a:r>
                        <a:rPr lang="en-US" sz="33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Fellow</a:t>
                      </a:r>
                      <a:endParaRPr lang="th-TH" sz="3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200</a:t>
                      </a:r>
                      <a:endParaRPr lang="th-TH" sz="3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400</a:t>
                      </a:r>
                      <a:endParaRPr lang="th-TH" sz="3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</a:tr>
              <a:tr h="617220">
                <a:tc>
                  <a:txBody>
                    <a:bodyPr/>
                    <a:lstStyle/>
                    <a:p>
                      <a:r>
                        <a:rPr lang="en-US" sz="33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Senior Fellow</a:t>
                      </a:r>
                      <a:endParaRPr lang="th-TH" sz="3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300</a:t>
                      </a:r>
                      <a:endParaRPr lang="th-TH" sz="3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600</a:t>
                      </a:r>
                      <a:endParaRPr lang="th-TH" sz="3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</a:tr>
              <a:tr h="617220">
                <a:tc>
                  <a:txBody>
                    <a:bodyPr/>
                    <a:lstStyle/>
                    <a:p>
                      <a:r>
                        <a:rPr lang="en-US" sz="33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Principal</a:t>
                      </a:r>
                      <a:r>
                        <a:rPr lang="en-US" sz="33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Fellow</a:t>
                      </a:r>
                      <a:endParaRPr lang="th-TH" sz="3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500</a:t>
                      </a:r>
                      <a:endParaRPr lang="th-TH" sz="3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1,000</a:t>
                      </a:r>
                      <a:endParaRPr lang="th-TH" sz="3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85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96ABBC-6CD0-4542-9149-3DB0CA37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68765"/>
            <a:ext cx="7791457" cy="93138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Evidence requirements</a:t>
            </a:r>
            <a:endParaRPr lang="th-TH" sz="5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40687D-24F9-4F1F-B3FE-86434DF3A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430" y="1270955"/>
            <a:ext cx="7295745" cy="1954386"/>
          </a:xfrm>
        </p:spPr>
        <p:txBody>
          <a:bodyPr>
            <a:noAutofit/>
          </a:bodyPr>
          <a:lstStyle/>
          <a:p>
            <a:r>
              <a:rPr lang="en-US" sz="49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An Account of Professional Practice (APP)</a:t>
            </a:r>
          </a:p>
          <a:p>
            <a:r>
              <a:rPr lang="en-US" sz="49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Referee statements</a:t>
            </a:r>
            <a:endParaRPr lang="th-TH" sz="49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3555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96ABBC-6CD0-4542-9149-3DB0CA37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68765"/>
            <a:ext cx="7791457" cy="93138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APP</a:t>
            </a:r>
            <a:endParaRPr lang="th-TH" sz="5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40687D-24F9-4F1F-B3FE-86434DF3A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430" y="1270955"/>
            <a:ext cx="7295745" cy="1954386"/>
          </a:xfrm>
        </p:spPr>
        <p:txBody>
          <a:bodyPr>
            <a:noAutofit/>
          </a:bodyPr>
          <a:lstStyle/>
          <a:p>
            <a:r>
              <a:rPr lang="en-US" sz="49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 reflective commentary </a:t>
            </a:r>
            <a:r>
              <a:rPr lang="en-US" sz="4950">
                <a:latin typeface="TH SarabunPSK" panose="020B0500040200020003" pitchFamily="34" charset="-34"/>
                <a:cs typeface="TH SarabunPSK" panose="020B0500040200020003" pitchFamily="34" charset="-34"/>
              </a:rPr>
              <a:t>on your </a:t>
            </a:r>
            <a:r>
              <a:rPr lang="en-US" sz="49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HE roles, responsibilities, and professional experience focused on selected Dimensions of the UKPSF</a:t>
            </a:r>
            <a:endParaRPr lang="th-TH" sz="49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761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96ABBC-6CD0-4542-9149-3DB0CA37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68765"/>
            <a:ext cx="7791457" cy="93138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APP – D1</a:t>
            </a:r>
            <a:endParaRPr lang="th-TH" sz="5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40687D-24F9-4F1F-B3FE-86434DF3A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430" y="1270955"/>
            <a:ext cx="7295745" cy="1954386"/>
          </a:xfrm>
        </p:spPr>
        <p:txBody>
          <a:bodyPr>
            <a:noAutofit/>
          </a:bodyPr>
          <a:lstStyle/>
          <a:p>
            <a:r>
              <a:rPr lang="en-US" sz="49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Two of the Areas of Activity</a:t>
            </a:r>
          </a:p>
          <a:p>
            <a:r>
              <a:rPr lang="en-US" sz="49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Overall limit – 1,400 words (700 words per section)</a:t>
            </a:r>
            <a:endParaRPr lang="th-TH" sz="49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075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96ABBC-6CD0-4542-9149-3DB0CA37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68765"/>
            <a:ext cx="7791457" cy="93138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APP – D2</a:t>
            </a:r>
            <a:endParaRPr lang="th-TH" sz="5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40687D-24F9-4F1F-B3FE-86434DF3A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430" y="1270955"/>
            <a:ext cx="7295745" cy="1954386"/>
          </a:xfrm>
        </p:spPr>
        <p:txBody>
          <a:bodyPr>
            <a:noAutofit/>
          </a:bodyPr>
          <a:lstStyle/>
          <a:p>
            <a:r>
              <a:rPr lang="en-US" sz="49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Structured across the five Areas of Activity</a:t>
            </a:r>
          </a:p>
          <a:p>
            <a:r>
              <a:rPr lang="en-US" sz="49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Overall limit – 3,000 words (600 words per section)</a:t>
            </a:r>
            <a:endParaRPr lang="th-TH" sz="49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8841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104900" y="331075"/>
            <a:ext cx="67245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th-TH" sz="5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อาทิตย์ คูณศรีสุข</a:t>
            </a:r>
            <a:endParaRPr lang="en" sz="5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0" y="1277625"/>
            <a:ext cx="9143999" cy="364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-228600">
              <a:spcAft>
                <a:spcPts val="400"/>
              </a:spcAft>
            </a:pPr>
            <a:r>
              <a:rPr lang="th-TH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1996	</a:t>
            </a:r>
            <a:r>
              <a:rPr lang="en-US" sz="44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Dalhousie </a:t>
            </a:r>
            <a:r>
              <a:rPr lang="en-US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University, </a:t>
            </a:r>
            <a:r>
              <a:rPr lang="en-US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Canada</a:t>
            </a:r>
            <a:endParaRPr lang="th-TH" sz="4400" dirty="0" smtClean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lvl="0" indent="-228600">
              <a:spcAft>
                <a:spcPts val="400"/>
              </a:spcAft>
            </a:pPr>
            <a:r>
              <a:rPr lang="th-TH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2008 	</a:t>
            </a:r>
            <a:r>
              <a:rPr lang="en-US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Duke </a:t>
            </a:r>
            <a:r>
              <a:rPr lang="en-US" sz="44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University, </a:t>
            </a:r>
            <a:r>
              <a:rPr lang="en-US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USA</a:t>
            </a:r>
            <a:endParaRPr lang="th-TH" sz="44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lvl="0" indent="-228600">
              <a:spcAft>
                <a:spcPts val="400"/>
              </a:spcAft>
            </a:pPr>
            <a:r>
              <a:rPr lang="th-TH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2012 	</a:t>
            </a:r>
            <a:r>
              <a:rPr lang="en-US" sz="4400" dirty="0" err="1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Université</a:t>
            </a:r>
            <a:r>
              <a:rPr lang="en-US" sz="44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de Toulouse, </a:t>
            </a:r>
            <a:r>
              <a:rPr lang="en-US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France</a:t>
            </a:r>
            <a:endParaRPr lang="th-TH" sz="4400" dirty="0" smtClean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lvl="0" indent="-228600">
              <a:spcAft>
                <a:spcPts val="400"/>
              </a:spcAft>
            </a:pPr>
            <a:r>
              <a:rPr lang="th-TH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2014 	</a:t>
            </a:r>
            <a:r>
              <a:rPr lang="en-US" sz="44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University of Nottingham, </a:t>
            </a:r>
            <a:r>
              <a:rPr lang="en-US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UK</a:t>
            </a:r>
            <a:endParaRPr lang="th-TH" sz="4400" dirty="0" smtClean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lvl="0" indent="-228600">
              <a:spcAft>
                <a:spcPts val="400"/>
              </a:spcAft>
            </a:pPr>
            <a:r>
              <a:rPr lang="th-TH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2018 	</a:t>
            </a:r>
            <a:r>
              <a:rPr lang="de-DE" sz="44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Universität für Bodenkultur Wien, Austria</a:t>
            </a:r>
            <a:endParaRPr lang="en" sz="44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1364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96ABBC-6CD0-4542-9149-3DB0CA37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68765"/>
            <a:ext cx="7791457" cy="93138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APP – D3</a:t>
            </a:r>
            <a:endParaRPr lang="th-TH" sz="5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40687D-24F9-4F1F-B3FE-86434DF3A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567" y="1070930"/>
            <a:ext cx="7624496" cy="1954386"/>
          </a:xfrm>
        </p:spPr>
        <p:txBody>
          <a:bodyPr>
            <a:noAutofit/>
          </a:bodyPr>
          <a:lstStyle/>
          <a:p>
            <a:r>
              <a:rPr lang="en-US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 reflective commentary on your successful co-ordination, support, and mentoring others in relation to teaching.</a:t>
            </a:r>
          </a:p>
          <a:p>
            <a:r>
              <a:rPr lang="en-US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Two case studies</a:t>
            </a:r>
          </a:p>
          <a:p>
            <a:r>
              <a:rPr lang="en-US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Overall limit – 6,000 words</a:t>
            </a:r>
            <a:endParaRPr lang="th-TH" sz="4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662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96ABBC-6CD0-4542-9149-3DB0CA37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68765"/>
            <a:ext cx="7791457" cy="93138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Referees</a:t>
            </a:r>
            <a:endParaRPr lang="th-TH" sz="5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40687D-24F9-4F1F-B3FE-86434DF3A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567" y="1070930"/>
            <a:ext cx="7624496" cy="3505467"/>
          </a:xfrm>
        </p:spPr>
        <p:txBody>
          <a:bodyPr>
            <a:noAutofit/>
          </a:bodyPr>
          <a:lstStyle/>
          <a:p>
            <a:pPr algn="just"/>
            <a:r>
              <a:rPr lang="en-US" sz="3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provide an informed peer review of your eligibility for Fellowship using their knowledge of your work and the context in which you teach and/or support learning</a:t>
            </a:r>
            <a:r>
              <a:rPr lang="en-US" sz="3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 algn="just"/>
            <a:r>
              <a:rPr lang="en-US" sz="3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At least one of your </a:t>
            </a:r>
            <a:r>
              <a:rPr lang="en-US" sz="3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referees </a:t>
            </a:r>
            <a:r>
              <a:rPr lang="en-US" sz="3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should either be a Fellow, Senior Fellow, or Principal </a:t>
            </a:r>
            <a:r>
              <a:rPr lang="en-US" sz="3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Fellow, </a:t>
            </a:r>
            <a:r>
              <a:rPr lang="en-US" sz="3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 an appropriate experienced member of staff working for a higher education institution.</a:t>
            </a:r>
            <a:endParaRPr lang="th-TH" sz="3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797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96ABBC-6CD0-4542-9149-3DB0CA37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68765"/>
            <a:ext cx="7791457" cy="93138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Reflective commentary</a:t>
            </a:r>
            <a:endParaRPr lang="th-TH" sz="5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40687D-24F9-4F1F-B3FE-86434DF3A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567" y="1070930"/>
            <a:ext cx="7624496" cy="1954386"/>
          </a:xfrm>
        </p:spPr>
        <p:txBody>
          <a:bodyPr>
            <a:noAutofit/>
          </a:bodyPr>
          <a:lstStyle/>
          <a:p>
            <a:r>
              <a:rPr lang="en-US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Examples</a:t>
            </a:r>
          </a:p>
          <a:p>
            <a:r>
              <a:rPr lang="en-US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How and why you chose</a:t>
            </a:r>
          </a:p>
          <a:p>
            <a:r>
              <a:rPr lang="en-US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How well they worked</a:t>
            </a:r>
          </a:p>
          <a:p>
            <a:r>
              <a:rPr lang="en-US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How you used the outcomes</a:t>
            </a:r>
          </a:p>
          <a:p>
            <a:r>
              <a:rPr lang="en-US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How you incorporate other Dimensions</a:t>
            </a:r>
            <a:endParaRPr lang="th-TH" sz="4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437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64820" y="1021950"/>
            <a:ext cx="8321040" cy="337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thaiDist">
              <a:buNone/>
            </a:pPr>
            <a:r>
              <a:rPr lang="en-US" sz="8000" i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What are the problems of this APP?</a:t>
            </a:r>
            <a:endParaRPr lang="en-US" sz="8000" i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158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64820" y="1021950"/>
            <a:ext cx="8321040" cy="337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thaiDist">
              <a:buNone/>
            </a:pP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 selected the proper statistical techniques and used several statistical software to analyze these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data.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 also tried to develop my own software code for analyzing the qualitative data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analysis. Then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 got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an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MS-ACCESS code which could use to analyze feedback data (K4).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Its results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were a set of words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and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phrases with their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frequencies. According to my analysis, the university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made the decision to create a new SET instead of revising each question items of existing SET. </a:t>
            </a:r>
          </a:p>
        </p:txBody>
      </p:sp>
    </p:spTree>
    <p:extLst>
      <p:ext uri="{BB962C8B-B14F-4D97-AF65-F5344CB8AC3E}">
        <p14:creationId xmlns:p14="http://schemas.microsoft.com/office/powerpoint/2010/main" val="20301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64820" y="1021950"/>
            <a:ext cx="8321040" cy="337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thaiDist">
              <a:buNone/>
            </a:pP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Next steps, I got a new opportunity to make a first draft of new SET. Again that I reviewed literacies and several previous studies (A5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and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interviewing some SUT instructors (V1) in order to identify the characteristics of effective teaching and learning process in Higher education context (K1, K2, V3). I founded that there are six components that related to effective teaching, including: “Knowledge”, “Preparation”, “Teaching technique”, “Assessment”, “Materials”, and “Personality” [1].  After this conclusion, I use those teaching components to develop a draft of new SET. It consists of 8 items of 5 rating scales belonging with those six teaching components. Then I proposed this first draft to the SUT-CTLEPD. And it were minor revised by the SUT-CTLEPD. Before it was released, I made the public hearing on this new SET to guarantee that it is an acceptable by most SUT stakeholder (V1).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4083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64820" y="1021950"/>
            <a:ext cx="8321040" cy="337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thaiDist">
              <a:buNone/>
            </a:pPr>
            <a:r>
              <a:rPr lang="en-US" sz="8000" i="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Evidences of successful engagement!</a:t>
            </a:r>
            <a:endParaRPr lang="en-US" sz="8000" i="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0341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64820" y="1021950"/>
            <a:ext cx="8321040" cy="337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thaiDist">
              <a:buNone/>
            </a:pPr>
            <a:r>
              <a:rPr lang="en-US" sz="8000" i="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Evidently Demonstrating of each Descriptor!</a:t>
            </a:r>
            <a:endParaRPr lang="en-US" sz="8000" i="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44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96ABBC-6CD0-4542-9149-3DB0CA37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68765"/>
            <a:ext cx="7791457" cy="93138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How does </a:t>
            </a:r>
            <a:r>
              <a:rPr lang="en-US" sz="5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A1 </a:t>
            </a:r>
            <a:r>
              <a:rPr lang="en-US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interact with others</a:t>
            </a:r>
            <a:endParaRPr lang="th-TH" sz="5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40687D-24F9-4F1F-B3FE-86434DF3A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567" y="1070930"/>
            <a:ext cx="7624496" cy="1954386"/>
          </a:xfrm>
        </p:spPr>
        <p:txBody>
          <a:bodyPr>
            <a:noAutofit/>
          </a:bodyPr>
          <a:lstStyle/>
          <a:p>
            <a:pPr algn="just"/>
            <a:r>
              <a:rPr lang="en-US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A1: Design and plan learning activities and/or </a:t>
            </a:r>
            <a:r>
              <a:rPr lang="en-US" sz="45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programmes</a:t>
            </a:r>
            <a:r>
              <a:rPr lang="en-US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of </a:t>
            </a:r>
            <a:r>
              <a:rPr lang="en-US" sz="45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study</a:t>
            </a:r>
          </a:p>
          <a:p>
            <a:pPr algn="just"/>
            <a:r>
              <a:rPr lang="en-US" sz="45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K1 </a:t>
            </a:r>
            <a:r>
              <a:rPr lang="en-US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en-US" sz="45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K6</a:t>
            </a:r>
            <a:endParaRPr lang="en-US" sz="4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373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96ABBC-6CD0-4542-9149-3DB0CA37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68765"/>
            <a:ext cx="7791457" cy="93138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How does A2 interact with others</a:t>
            </a:r>
            <a:endParaRPr lang="th-TH" sz="5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40687D-24F9-4F1F-B3FE-86434DF3A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567" y="1070930"/>
            <a:ext cx="7624496" cy="1954386"/>
          </a:xfrm>
        </p:spPr>
        <p:txBody>
          <a:bodyPr>
            <a:noAutofit/>
          </a:bodyPr>
          <a:lstStyle/>
          <a:p>
            <a:r>
              <a:rPr lang="en-US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A2: Teach and/or support </a:t>
            </a:r>
            <a:r>
              <a:rPr lang="en-US" sz="45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learning</a:t>
            </a:r>
          </a:p>
          <a:p>
            <a:r>
              <a:rPr lang="en-US" sz="45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K1 </a:t>
            </a:r>
            <a:r>
              <a:rPr lang="en-US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en-US" sz="45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K4</a:t>
            </a:r>
          </a:p>
          <a:p>
            <a:r>
              <a:rPr lang="en-US" sz="45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V1 – V3</a:t>
            </a:r>
            <a:endParaRPr lang="en-US" sz="4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687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104900" y="331075"/>
            <a:ext cx="67245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5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Research grant</a:t>
            </a:r>
            <a:r>
              <a:rPr lang="th-TH" sz="5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2019</a:t>
            </a:r>
            <a:endParaRPr lang="en" sz="5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0" y="1052675"/>
            <a:ext cx="9143999" cy="38457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-228600">
              <a:spcAft>
                <a:spcPts val="400"/>
              </a:spcAft>
            </a:pPr>
            <a:r>
              <a:rPr lang="th-TH" sz="36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การผลิตไฟฟ้าที่ยั่งยืนด้วยเทคโนโลยีโออาร์ซีโดยใช้ความร้อนจากการเผาทำลายขยะติดเชื้อ</a:t>
            </a:r>
            <a:r>
              <a:rPr lang="en-US" sz="36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. 2,540,000 </a:t>
            </a:r>
            <a:r>
              <a:rPr lang="th-TH" sz="36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บาท</a:t>
            </a:r>
            <a:endParaRPr lang="en-US" sz="3600" dirty="0" smtClean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lvl="0" indent="-228600">
              <a:spcAft>
                <a:spcPts val="400"/>
              </a:spcAft>
            </a:pPr>
            <a:r>
              <a:rPr lang="th-TH" sz="36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ศักยภาพการประหยัดพลังงานของระบบปรับอากาศแบบไฮบริดระหว่างระบบทำความเย็นแบบน้ำระเหยกับระบบอัดไอเพื่อร้านสะดวกซื้อในประเทศไทย</a:t>
            </a:r>
            <a:r>
              <a:rPr lang="en-US" sz="36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. </a:t>
            </a:r>
            <a:r>
              <a:rPr lang="en-US" sz="36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1,4</a:t>
            </a:r>
            <a:r>
              <a:rPr lang="th-TH" sz="36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21</a:t>
            </a:r>
            <a:r>
              <a:rPr lang="en-US" sz="36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,</a:t>
            </a:r>
            <a:r>
              <a:rPr lang="th-TH" sz="36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</a:t>
            </a:r>
            <a:r>
              <a:rPr lang="en-US" sz="36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00 </a:t>
            </a:r>
            <a:r>
              <a:rPr lang="th-TH" sz="36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บาท</a:t>
            </a:r>
            <a:endParaRPr lang="en-US" sz="36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lvl="0" indent="-228600">
              <a:spcAft>
                <a:spcPts val="400"/>
              </a:spcAft>
            </a:pPr>
            <a:r>
              <a:rPr lang="th-TH" sz="36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เพิ่มประสิทธิภาพโรงไฟฟ้าวัฏจักรคาลินาโดยใช้กลยุทธ์การควบคุมที่เหมาะที่สุดเพื่อผลิตไฟฟ้าจากความร้อนทิ้งอุณหภูมิต่ำ</a:t>
            </a:r>
            <a:r>
              <a:rPr lang="en-US" sz="36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. 1,500,000 </a:t>
            </a:r>
            <a:r>
              <a:rPr lang="th-TH" sz="36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บาท</a:t>
            </a:r>
            <a:endParaRPr lang="th-TH" sz="3600" dirty="0" smtClean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990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96ABBC-6CD0-4542-9149-3DB0CA37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68765"/>
            <a:ext cx="7791457" cy="93138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How does A3 interact with others</a:t>
            </a:r>
            <a:endParaRPr lang="th-TH" sz="5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40687D-24F9-4F1F-B3FE-86434DF3A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567" y="1070930"/>
            <a:ext cx="7929976" cy="1954386"/>
          </a:xfrm>
        </p:spPr>
        <p:txBody>
          <a:bodyPr>
            <a:noAutofit/>
          </a:bodyPr>
          <a:lstStyle/>
          <a:p>
            <a:r>
              <a:rPr lang="en-US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A3: Assess and give feedback to </a:t>
            </a:r>
            <a:r>
              <a:rPr lang="en-US" sz="45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learners</a:t>
            </a:r>
          </a:p>
          <a:p>
            <a:r>
              <a:rPr lang="en-US" sz="45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K6</a:t>
            </a:r>
            <a:endParaRPr lang="th-TH" sz="45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5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V1 </a:t>
            </a:r>
            <a:r>
              <a:rPr lang="en-US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en-US" sz="45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V3</a:t>
            </a:r>
            <a:endParaRPr lang="en-US" sz="4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399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96ABBC-6CD0-4542-9149-3DB0CA37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68765"/>
            <a:ext cx="7791457" cy="93138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How does A4 interact with others</a:t>
            </a:r>
            <a:endParaRPr lang="th-TH" sz="5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40687D-24F9-4F1F-B3FE-86434DF3A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567" y="1070930"/>
            <a:ext cx="7624496" cy="1954386"/>
          </a:xfrm>
        </p:spPr>
        <p:txBody>
          <a:bodyPr>
            <a:noAutofit/>
          </a:bodyPr>
          <a:lstStyle/>
          <a:p>
            <a:pPr algn="just"/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A4: Develop effective learning environments and approaches to student support and </a:t>
            </a:r>
            <a:r>
              <a:rPr lang="en-US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guidance</a:t>
            </a:r>
          </a:p>
          <a:p>
            <a:pPr algn="just"/>
            <a:r>
              <a:rPr lang="en-US" sz="45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K3 </a:t>
            </a:r>
            <a:r>
              <a:rPr lang="en-US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en-US" sz="45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K4</a:t>
            </a:r>
            <a:endParaRPr lang="en-US" sz="4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/>
            <a:r>
              <a:rPr lang="en-US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V1 – V2</a:t>
            </a:r>
          </a:p>
        </p:txBody>
      </p:sp>
    </p:spTree>
    <p:extLst>
      <p:ext uri="{BB962C8B-B14F-4D97-AF65-F5344CB8AC3E}">
        <p14:creationId xmlns:p14="http://schemas.microsoft.com/office/powerpoint/2010/main" val="97632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96ABBC-6CD0-4542-9149-3DB0CA37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68765"/>
            <a:ext cx="7791457" cy="93138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How does A5 interact with others</a:t>
            </a:r>
            <a:endParaRPr lang="th-TH" sz="5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40687D-24F9-4F1F-B3FE-86434DF3A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567" y="1070930"/>
            <a:ext cx="7624496" cy="1954386"/>
          </a:xfrm>
        </p:spPr>
        <p:txBody>
          <a:bodyPr>
            <a:noAutofit/>
          </a:bodyPr>
          <a:lstStyle/>
          <a:p>
            <a:pPr algn="just"/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Engage in continuing professional development in subjects/disciplines and their pedagogy, incorporating research, scholarship and the evaluation of professional </a:t>
            </a: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practices</a:t>
            </a:r>
          </a:p>
          <a:p>
            <a:pPr algn="just"/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K1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 K3</a:t>
            </a:r>
          </a:p>
          <a:p>
            <a:pPr algn="just"/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V3 – V4</a:t>
            </a:r>
          </a:p>
        </p:txBody>
      </p:sp>
    </p:spTree>
    <p:extLst>
      <p:ext uri="{BB962C8B-B14F-4D97-AF65-F5344CB8AC3E}">
        <p14:creationId xmlns:p14="http://schemas.microsoft.com/office/powerpoint/2010/main" val="112460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2585F7DC-45E8-4EEF-8215-48A0BD306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36" y="226368"/>
            <a:ext cx="8002571" cy="960668"/>
          </a:xfrm>
        </p:spPr>
        <p:txBody>
          <a:bodyPr>
            <a:noAutofit/>
          </a:bodyPr>
          <a:lstStyle/>
          <a:p>
            <a:r>
              <a:rPr lang="en-US" sz="525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Being a fellow</a:t>
            </a:r>
            <a:endParaRPr lang="th-TH" sz="525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488A6C1-367A-4D73-B315-A0529F2C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510" y="1187036"/>
            <a:ext cx="6694419" cy="3041080"/>
          </a:xfrm>
        </p:spPr>
        <p:txBody>
          <a:bodyPr>
            <a:noAutofit/>
          </a:bodyPr>
          <a:lstStyle/>
          <a:p>
            <a:r>
              <a:rPr lang="th-TH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เท่ห์</a:t>
            </a:r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เป็นครูที่ดีกว่าเดิม</a:t>
            </a:r>
          </a:p>
          <a:p>
            <a:r>
              <a:rPr lang="th-TH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เด็กและมอได้รับ</a:t>
            </a:r>
            <a:r>
              <a:rPr lang="th-TH" sz="5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</a:t>
            </a:r>
          </a:p>
          <a:p>
            <a:r>
              <a:rPr lang="en-US" sz="5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irreplaceable</a:t>
            </a:r>
            <a:endParaRPr lang="en-US" sz="5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4758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64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0" y="202165"/>
            <a:ext cx="8891949" cy="467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5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2585F7DC-45E8-4EEF-8215-48A0BD306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36" y="226368"/>
            <a:ext cx="8002571" cy="960668"/>
          </a:xfrm>
        </p:spPr>
        <p:txBody>
          <a:bodyPr>
            <a:noAutofit/>
          </a:bodyPr>
          <a:lstStyle/>
          <a:p>
            <a:r>
              <a:rPr lang="en-US" sz="525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Being a fellow</a:t>
            </a:r>
            <a:endParaRPr lang="th-TH" sz="525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488A6C1-367A-4D73-B315-A0529F2C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510" y="1187036"/>
            <a:ext cx="6694419" cy="3041080"/>
          </a:xfrm>
        </p:spPr>
        <p:txBody>
          <a:bodyPr>
            <a:noAutofit/>
          </a:bodyPr>
          <a:lstStyle/>
          <a:p>
            <a:r>
              <a:rPr lang="th-TH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เท่ห์</a:t>
            </a:r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เป็นครูที่ดีกว่าเดิม</a:t>
            </a:r>
          </a:p>
          <a:p>
            <a:r>
              <a:rPr lang="th-TH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เด็กและมอได้รับ</a:t>
            </a:r>
            <a:r>
              <a:rPr lang="th-TH" sz="5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</a:t>
            </a:r>
          </a:p>
          <a:p>
            <a:r>
              <a:rPr lang="en-US" sz="5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irreplaceable</a:t>
            </a:r>
            <a:endParaRPr lang="en-US" sz="5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453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104900" y="331075"/>
            <a:ext cx="67245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th-TH" sz="5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ผลการเรียนรู้ที่คาดหวัง</a:t>
            </a:r>
            <a:endParaRPr lang="en" sz="5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0" y="1277625"/>
            <a:ext cx="9143999" cy="364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-228600">
              <a:spcAft>
                <a:spcPts val="1600"/>
              </a:spcAft>
            </a:pPr>
            <a:r>
              <a:rPr lang="th-TH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ตระหนักความสำคัญของการปรับ </a:t>
            </a:r>
            <a:r>
              <a:rPr lang="en-US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paradigm</a:t>
            </a:r>
          </a:p>
          <a:p>
            <a:pPr lvl="0" indent="-228600">
              <a:spcAft>
                <a:spcPts val="1600"/>
              </a:spcAft>
            </a:pPr>
            <a:r>
              <a:rPr lang="th-TH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ตระหนักความจำเป็นของ </a:t>
            </a:r>
            <a:r>
              <a:rPr lang="en-US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UKPSF</a:t>
            </a:r>
            <a:r>
              <a:rPr lang="th-TH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ต่อความสำเร็จของ น.ศ.</a:t>
            </a:r>
            <a:r>
              <a:rPr lang="en-US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endParaRPr lang="th-TH" sz="4400" dirty="0" smtClean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lvl="0" indent="-228600">
              <a:spcAft>
                <a:spcPts val="1600"/>
              </a:spcAft>
            </a:pPr>
            <a:r>
              <a:rPr lang="th-TH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รู้จัก </a:t>
            </a:r>
            <a:r>
              <a:rPr lang="en-US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STAR </a:t>
            </a:r>
            <a:r>
              <a:rPr lang="en-US" sz="4400" dirty="0" err="1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programme</a:t>
            </a:r>
            <a:endParaRPr lang="th-TH" sz="4400" dirty="0" smtClean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lvl="0" indent="-228600">
              <a:spcAft>
                <a:spcPts val="1600"/>
              </a:spcAft>
            </a:pPr>
            <a:r>
              <a:rPr lang="th-TH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เข้าใจ </a:t>
            </a:r>
            <a:r>
              <a:rPr lang="en-US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UKPSF Fellowship application</a:t>
            </a:r>
            <a:endParaRPr lang="th-TH" sz="4400" dirty="0" smtClean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lvl="0">
              <a:spcAft>
                <a:spcPts val="1600"/>
              </a:spcAft>
              <a:buNone/>
            </a:pPr>
            <a:endParaRPr lang="en-US" sz="4400" dirty="0" smtClean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lvl="0" indent="-228600">
              <a:spcAft>
                <a:spcPts val="1600"/>
              </a:spcAft>
            </a:pPr>
            <a:endParaRPr lang="en" sz="44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66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3238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ctrTitle" idx="4294967295"/>
          </p:nvPr>
        </p:nvSpPr>
        <p:spPr>
          <a:xfrm>
            <a:off x="1033300" y="555171"/>
            <a:ext cx="7185000" cy="32874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6600" dirty="0">
                <a:solidFill>
                  <a:srgbClr val="FF87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Insanity is doing the same thing over and over </a:t>
            </a:r>
            <a:r>
              <a:rPr lang="en-US" sz="6600" dirty="0" smtClean="0">
                <a:solidFill>
                  <a:srgbClr val="FF87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again</a:t>
            </a:r>
            <a:r>
              <a:rPr lang="th-TH" sz="6600" dirty="0" smtClean="0">
                <a:solidFill>
                  <a:srgbClr val="FF87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6600" dirty="0" smtClean="0">
                <a:solidFill>
                  <a:srgbClr val="FF87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and </a:t>
            </a:r>
            <a:r>
              <a:rPr lang="en-US" sz="6600" dirty="0">
                <a:solidFill>
                  <a:srgbClr val="FF87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expecting different results.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subTitle" idx="4294967295"/>
          </p:nvPr>
        </p:nvSpPr>
        <p:spPr>
          <a:xfrm>
            <a:off x="1033300" y="3983700"/>
            <a:ext cx="7185000" cy="115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FFFFFF"/>
                </a:solidFill>
              </a:rPr>
              <a:t>Albert Einstein</a:t>
            </a:r>
          </a:p>
        </p:txBody>
      </p:sp>
    </p:spTree>
    <p:extLst>
      <p:ext uri="{BB962C8B-B14F-4D97-AF65-F5344CB8AC3E}">
        <p14:creationId xmlns:p14="http://schemas.microsoft.com/office/powerpoint/2010/main" val="221567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68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3858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104900" y="331075"/>
            <a:ext cx="67245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th-TH" sz="5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อาทิตย์ คูณศรีสุข</a:t>
            </a:r>
            <a:endParaRPr lang="en" sz="5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0" y="1277625"/>
            <a:ext cx="9143999" cy="364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indent="-228600">
              <a:spcAft>
                <a:spcPts val="400"/>
              </a:spcAft>
            </a:pPr>
            <a:r>
              <a:rPr lang="th-TH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2554</a:t>
            </a:r>
            <a:r>
              <a:rPr lang="th-TH" sz="44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	</a:t>
            </a:r>
            <a:r>
              <a:rPr lang="th-TH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อาจารย์วิศวกรรมเครื่องกล, </a:t>
            </a:r>
            <a:r>
              <a:rPr lang="th-TH" sz="44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มทส.</a:t>
            </a:r>
          </a:p>
          <a:p>
            <a:pPr lvl="0" indent="-228600">
              <a:spcAft>
                <a:spcPts val="400"/>
              </a:spcAft>
            </a:pPr>
            <a:r>
              <a:rPr lang="th-TH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2557</a:t>
            </a:r>
            <a:r>
              <a:rPr lang="th-TH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	อาจารย์ดีเด่นด้านการสอน, มทส.</a:t>
            </a:r>
          </a:p>
          <a:p>
            <a:pPr lvl="0" indent="-228600">
              <a:spcAft>
                <a:spcPts val="400"/>
              </a:spcAft>
            </a:pPr>
            <a:r>
              <a:rPr lang="th-TH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2560 	</a:t>
            </a:r>
            <a:r>
              <a:rPr lang="en-US" sz="44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Senior Fellow, The Higher Education Academy (HEA), UK</a:t>
            </a:r>
            <a:endParaRPr lang="th-TH" sz="44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lvl="0" indent="-228600">
              <a:spcAft>
                <a:spcPts val="400"/>
              </a:spcAft>
            </a:pPr>
            <a:r>
              <a:rPr lang="th-TH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2562 	เมธีวิจัย</a:t>
            </a:r>
            <a:r>
              <a:rPr lang="en-US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, </a:t>
            </a:r>
            <a:r>
              <a:rPr lang="th-TH" sz="4400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สกว.</a:t>
            </a:r>
            <a:endParaRPr lang="en" sz="4400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389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990600" y="1021950"/>
            <a:ext cx="7795260" cy="337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thaiDist">
              <a:buNone/>
            </a:pPr>
            <a:r>
              <a:rPr lang="th-TH" sz="4000" dirty="0" smtClean="0"/>
              <a:t>ให้เวลา </a:t>
            </a:r>
            <a:r>
              <a:rPr lang="en-US" sz="4000" dirty="0" smtClean="0"/>
              <a:t>5</a:t>
            </a:r>
            <a:r>
              <a:rPr lang="th-TH" sz="4000" dirty="0" smtClean="0"/>
              <a:t> </a:t>
            </a:r>
            <a:r>
              <a:rPr lang="th-TH" sz="4000" dirty="0" smtClean="0"/>
              <a:t>นาที     </a:t>
            </a:r>
            <a:r>
              <a:rPr lang="th-TH" sz="4000" dirty="0"/>
              <a:t>คุยกับเพื่อนข้าง ๆ เพื่อระบุพฤติกรรมในชั้นเรียนและค่านิยมของนักศึกษาในอดีตกับในปัจจุบันแล้วบันทึกลงกระดาษ</a:t>
            </a:r>
            <a:endParaRPr lang="en" sz="4000" dirty="0"/>
          </a:p>
        </p:txBody>
      </p:sp>
    </p:spTree>
    <p:extLst>
      <p:ext uri="{BB962C8B-B14F-4D97-AF65-F5344CB8AC3E}">
        <p14:creationId xmlns:p14="http://schemas.microsoft.com/office/powerpoint/2010/main" val="32486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595206"/>
              </p:ext>
            </p:extLst>
          </p:nvPr>
        </p:nvGraphicFramePr>
        <p:xfrm>
          <a:off x="1356360" y="1172210"/>
          <a:ext cx="6629400" cy="3200400"/>
        </p:xfrm>
        <a:graphic>
          <a:graphicData uri="http://schemas.openxmlformats.org/drawingml/2006/table">
            <a:tbl>
              <a:tblPr firstRow="1" bandRow="1">
                <a:tableStyleId>{E2292B2B-DA69-4F5C-8507-942EC89ADB1A}</a:tableStyleId>
              </a:tblPr>
              <a:tblGrid>
                <a:gridCol w="2209800"/>
                <a:gridCol w="2209800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เมื่อก่อน</a:t>
                      </a:r>
                      <a:endParaRPr lang="en-US" sz="4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ปัจจุบัน</a:t>
                      </a:r>
                      <a:endParaRPr lang="en-US" sz="4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พฤติกรรมในชั้นเรียน</a:t>
                      </a:r>
                      <a:endParaRPr lang="en-US" sz="4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ค่านิยม</a:t>
                      </a:r>
                      <a:endParaRPr lang="en-US" sz="4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1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lliam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2875</TotalTime>
  <Words>1695</Words>
  <Application>Microsoft Office PowerPoint</Application>
  <PresentationFormat>On-screen Show (16:9)</PresentationFormat>
  <Paragraphs>276</Paragraphs>
  <Slides>68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7" baseType="lpstr">
      <vt:lpstr>Tahoma</vt:lpstr>
      <vt:lpstr>Cordia New</vt:lpstr>
      <vt:lpstr>Dosis</vt:lpstr>
      <vt:lpstr>Angsana New</vt:lpstr>
      <vt:lpstr>TH SarabunPSK</vt:lpstr>
      <vt:lpstr>Roboto</vt:lpstr>
      <vt:lpstr>Arial</vt:lpstr>
      <vt:lpstr>Symbol</vt:lpstr>
      <vt:lpstr>William template</vt:lpstr>
      <vt:lpstr>อาทิตย์ คูณศรีสุข</vt:lpstr>
      <vt:lpstr>ผลการเรียนรู้ที่คาดหวัง</vt:lpstr>
      <vt:lpstr>รู้จักวิทยากร</vt:lpstr>
      <vt:lpstr>อาทิตย์ คูณศรีสุข</vt:lpstr>
      <vt:lpstr>อาทิตย์ คูณศรีสุข</vt:lpstr>
      <vt:lpstr>Research grant 2019</vt:lpstr>
      <vt:lpstr>อาทิตย์ คูณศรีสุข</vt:lpstr>
      <vt:lpstr>PowerPoint Presentation</vt:lpstr>
      <vt:lpstr>PowerPoint Presentation</vt:lpstr>
      <vt:lpstr>PowerPoint Presentation</vt:lpstr>
      <vt:lpstr>สมมติว่า...</vt:lpstr>
      <vt:lpstr>เมื่อหาศาลเจ้าพ่อหลักเมืองไม่เจอ คุณจะ..</vt:lpstr>
      <vt:lpstr>เมื่อสอนแล้ว น.ศ.ไม่ตั้งใจ  คุณจะ..</vt:lpstr>
      <vt:lpstr>Paradigm</vt:lpstr>
      <vt:lpstr>PowerPoint Presentation</vt:lpstr>
      <vt:lpstr>The differences between teachers and students in terms of technology</vt:lpstr>
      <vt:lpstr>Learners</vt:lpstr>
      <vt:lpstr>Learning pyramid</vt:lpstr>
      <vt:lpstr>If you want small changes, work on your behavior or attitude; if you want quantum-leap changes, work on your paradigms.</vt:lpstr>
      <vt:lpstr>PowerPoint Presentation</vt:lpstr>
      <vt:lpstr>PowerPoint Presentation</vt:lpstr>
      <vt:lpstr>กรอบคุณวุฒิวิชาชีพช่วยได้ !</vt:lpstr>
      <vt:lpstr>กรอบคุณวุฒิวิชาชีพ HE</vt:lpstr>
      <vt:lpstr>UKPSF</vt:lpstr>
      <vt:lpstr>Three Dimensions of UKPSF</vt:lpstr>
      <vt:lpstr>PowerPoint Presentation</vt:lpstr>
      <vt:lpstr>Areas of Activity</vt:lpstr>
      <vt:lpstr>PowerPoint Presentation</vt:lpstr>
      <vt:lpstr>Core Knowledge</vt:lpstr>
      <vt:lpstr>PowerPoint Presentation</vt:lpstr>
      <vt:lpstr>Professional Values</vt:lpstr>
      <vt:lpstr>HEA Fellowship</vt:lpstr>
      <vt:lpstr>HEA Fellowship Application</vt:lpstr>
      <vt:lpstr>ประโยชน์ของการสมัคร</vt:lpstr>
      <vt:lpstr>แนวทางส่งเสริมการเรียนการสอน มหาวิทยาลัยเทคโนโลยีสุรนารี  STARS programme</vt:lpstr>
      <vt:lpstr>STARS programme</vt:lpstr>
      <vt:lpstr>Programme structure</vt:lpstr>
      <vt:lpstr>Intensive Workshops</vt:lpstr>
      <vt:lpstr>Intensive Workshops</vt:lpstr>
      <vt:lpstr>Peer Mentoring Leader (PML)</vt:lpstr>
      <vt:lpstr>STARS Outcome</vt:lpstr>
      <vt:lpstr>ทำไมต้องมีกรอบคุณวุฒิวิชาชีพ?</vt:lpstr>
      <vt:lpstr>Teachers in HE</vt:lpstr>
      <vt:lpstr>HEA Fellowship</vt:lpstr>
      <vt:lpstr>Application fees</vt:lpstr>
      <vt:lpstr>Evidence requirements</vt:lpstr>
      <vt:lpstr>APP</vt:lpstr>
      <vt:lpstr>APP – D1</vt:lpstr>
      <vt:lpstr>APP – D2</vt:lpstr>
      <vt:lpstr>APP – D3</vt:lpstr>
      <vt:lpstr>Referees</vt:lpstr>
      <vt:lpstr>Reflective commentary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does A1 interact with others</vt:lpstr>
      <vt:lpstr>How does A2 interact with others</vt:lpstr>
      <vt:lpstr>How does A3 interact with others</vt:lpstr>
      <vt:lpstr>How does A4 interact with others</vt:lpstr>
      <vt:lpstr>How does A5 interact with others</vt:lpstr>
      <vt:lpstr>Being a fellow</vt:lpstr>
      <vt:lpstr>PowerPoint Presentation</vt:lpstr>
      <vt:lpstr>Being a fellow</vt:lpstr>
      <vt:lpstr>ผลการเรียนรู้ที่คาดหวัง</vt:lpstr>
      <vt:lpstr>Insanity is doing the same thing over and over again and expecting different results.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Thermo-fluid lab 3/2560</dc:title>
  <dc:creator>Atit</dc:creator>
  <cp:lastModifiedBy>A K</cp:lastModifiedBy>
  <cp:revision>38</cp:revision>
  <dcterms:modified xsi:type="dcterms:W3CDTF">2019-04-01T07:31:16Z</dcterms:modified>
</cp:coreProperties>
</file>